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drawings/drawing1.xml" ContentType="application/vnd.openxmlformats-officedocument.drawingml.chartshapes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3" r:id="rId1"/>
  </p:sldMasterIdLst>
  <p:notesMasterIdLst>
    <p:notesMasterId r:id="rId18"/>
  </p:notes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4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.xlsx" TargetMode="Externa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chartUserShapes" Target="../drawings/drawing1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\HB&#233;la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\HB&#233;la.xls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\HB&#233;la.xls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\HB&#233;la.xls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file:///D:\hajnal\HB&#233;la.xls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Munka1!$A$2</c:f>
              <c:strCache>
                <c:ptCount val="1"/>
                <c:pt idx="0">
                  <c:v>Magyarország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Munka1!$B$1:$E$1</c:f>
              <c:numCache>
                <c:formatCode>General</c:formatCode>
                <c:ptCount val="4"/>
                <c:pt idx="0">
                  <c:v>1900</c:v>
                </c:pt>
                <c:pt idx="1">
                  <c:v>1950</c:v>
                </c:pt>
                <c:pt idx="2">
                  <c:v>2000</c:v>
                </c:pt>
                <c:pt idx="3">
                  <c:v>2050</c:v>
                </c:pt>
              </c:numCache>
            </c:numRef>
          </c:cat>
          <c:val>
            <c:numRef>
              <c:f>Munka1!$B$2:$E$2</c:f>
              <c:numCache>
                <c:formatCode>General</c:formatCode>
                <c:ptCount val="4"/>
                <c:pt idx="0">
                  <c:v>7</c:v>
                </c:pt>
                <c:pt idx="1">
                  <c:v>9</c:v>
                </c:pt>
                <c:pt idx="2">
                  <c:v>10</c:v>
                </c:pt>
                <c:pt idx="3">
                  <c:v>7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0-37B0-4395-A45C-02C51E3E56BB}"/>
            </c:ext>
          </c:extLst>
        </c:ser>
        <c:ser>
          <c:idx val="1"/>
          <c:order val="1"/>
          <c:tx>
            <c:strRef>
              <c:f>Munka1!$A$3</c:f>
              <c:strCache>
                <c:ptCount val="1"/>
                <c:pt idx="0">
                  <c:v>Fülöp-szigetek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u-HU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 xmlns:c16r2="http://schemas.microsoft.com/office/drawing/2015/06/chart"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Munka1!$B$1:$E$1</c:f>
              <c:numCache>
                <c:formatCode>General</c:formatCode>
                <c:ptCount val="4"/>
                <c:pt idx="0">
                  <c:v>1900</c:v>
                </c:pt>
                <c:pt idx="1">
                  <c:v>1950</c:v>
                </c:pt>
                <c:pt idx="2">
                  <c:v>2000</c:v>
                </c:pt>
                <c:pt idx="3">
                  <c:v>2050</c:v>
                </c:pt>
              </c:numCache>
            </c:numRef>
          </c:cat>
          <c:val>
            <c:numRef>
              <c:f>Munka1!$B$3:$E$3</c:f>
              <c:numCache>
                <c:formatCode>General</c:formatCode>
                <c:ptCount val="4"/>
                <c:pt idx="0">
                  <c:v>7</c:v>
                </c:pt>
                <c:pt idx="1">
                  <c:v>35</c:v>
                </c:pt>
                <c:pt idx="2">
                  <c:v>70</c:v>
                </c:pt>
                <c:pt idx="3">
                  <c:v>140</c:v>
                </c:pt>
              </c:numCache>
            </c:numRef>
          </c:val>
          <c:extLst xmlns:c16r2="http://schemas.microsoft.com/office/drawing/2015/06/chart">
            <c:ext xmlns:c16="http://schemas.microsoft.com/office/drawing/2014/chart" uri="{C3380CC4-5D6E-409C-BE32-E72D297353CC}">
              <c16:uniqueId val="{00000001-37B0-4395-A45C-02C51E3E56B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30119872"/>
        <c:axId val="130120656"/>
      </c:barChart>
      <c:catAx>
        <c:axId val="1301198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120656"/>
        <c:crosses val="autoZero"/>
        <c:auto val="1"/>
        <c:lblAlgn val="ctr"/>
        <c:lblOffset val="100"/>
        <c:noMultiLvlLbl val="0"/>
      </c:catAx>
      <c:valAx>
        <c:axId val="13012065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1198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Munka1!$A$16</c:f>
              <c:strCache>
                <c:ptCount val="1"/>
                <c:pt idx="0">
                  <c:v>fejlettség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Munka1!$B$15:$E$15</c:f>
              <c:numCache>
                <c:formatCode>General</c:formatCode>
                <c:ptCount val="4"/>
                <c:pt idx="0">
                  <c:v>1550</c:v>
                </c:pt>
                <c:pt idx="1">
                  <c:v>1750</c:v>
                </c:pt>
                <c:pt idx="2">
                  <c:v>2000</c:v>
                </c:pt>
                <c:pt idx="3">
                  <c:v>2030</c:v>
                </c:pt>
              </c:numCache>
            </c:numRef>
          </c:cat>
          <c:val>
            <c:numRef>
              <c:f>Munka1!$B$16:$E$16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10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65-4D63-8F42-A797C3B3DA1C}"/>
            </c:ext>
          </c:extLst>
        </c:ser>
        <c:ser>
          <c:idx val="1"/>
          <c:order val="1"/>
          <c:tx>
            <c:strRef>
              <c:f>Munka1!$A$17</c:f>
              <c:strCache>
                <c:ptCount val="1"/>
                <c:pt idx="0">
                  <c:v>út1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Munka1!$B$15:$E$15</c:f>
              <c:numCache>
                <c:formatCode>General</c:formatCode>
                <c:ptCount val="4"/>
                <c:pt idx="0">
                  <c:v>1550</c:v>
                </c:pt>
                <c:pt idx="1">
                  <c:v>1750</c:v>
                </c:pt>
                <c:pt idx="2">
                  <c:v>2000</c:v>
                </c:pt>
                <c:pt idx="3">
                  <c:v>2030</c:v>
                </c:pt>
              </c:numCache>
            </c:numRef>
          </c:cat>
          <c:val>
            <c:numRef>
              <c:f>Munka1!$B$17:$E$17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65-4D63-8F42-A797C3B3DA1C}"/>
            </c:ext>
          </c:extLst>
        </c:ser>
        <c:ser>
          <c:idx val="2"/>
          <c:order val="2"/>
          <c:tx>
            <c:strRef>
              <c:f>Munka1!$A$18</c:f>
              <c:strCache>
                <c:ptCount val="1"/>
                <c:pt idx="0">
                  <c:v>út2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Munka1!$B$15:$E$15</c:f>
              <c:numCache>
                <c:formatCode>General</c:formatCode>
                <c:ptCount val="4"/>
                <c:pt idx="0">
                  <c:v>1550</c:v>
                </c:pt>
                <c:pt idx="1">
                  <c:v>1750</c:v>
                </c:pt>
                <c:pt idx="2">
                  <c:v>2000</c:v>
                </c:pt>
                <c:pt idx="3">
                  <c:v>2030</c:v>
                </c:pt>
              </c:numCache>
            </c:numRef>
          </c:cat>
          <c:val>
            <c:numRef>
              <c:f>Munka1!$B$18:$E$18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E65-4D63-8F42-A797C3B3DA1C}"/>
            </c:ext>
          </c:extLst>
        </c:ser>
        <c:ser>
          <c:idx val="3"/>
          <c:order val="3"/>
          <c:tx>
            <c:strRef>
              <c:f>Munka1!$A$19</c:f>
              <c:strCache>
                <c:ptCount val="1"/>
                <c:pt idx="0">
                  <c:v>út3</c:v>
                </c:pt>
              </c:strCache>
            </c:strRef>
          </c:tx>
          <c:spPr>
            <a:ln w="28575" cap="rnd">
              <a:solidFill>
                <a:schemeClr val="accent4"/>
              </a:solidFill>
              <a:round/>
            </a:ln>
            <a:effectLst/>
          </c:spPr>
          <c:marker>
            <c:symbol val="none"/>
          </c:marker>
          <c:cat>
            <c:numRef>
              <c:f>Munka1!$B$15:$E$15</c:f>
              <c:numCache>
                <c:formatCode>General</c:formatCode>
                <c:ptCount val="4"/>
                <c:pt idx="0">
                  <c:v>1550</c:v>
                </c:pt>
                <c:pt idx="1">
                  <c:v>1750</c:v>
                </c:pt>
                <c:pt idx="2">
                  <c:v>2000</c:v>
                </c:pt>
                <c:pt idx="3">
                  <c:v>2030</c:v>
                </c:pt>
              </c:numCache>
            </c:numRef>
          </c:cat>
          <c:val>
            <c:numRef>
              <c:f>Munka1!$B$19:$E$19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11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3-BE65-4D63-8F42-A797C3B3DA1C}"/>
            </c:ext>
          </c:extLst>
        </c:ser>
        <c:ser>
          <c:idx val="4"/>
          <c:order val="4"/>
          <c:tx>
            <c:strRef>
              <c:f>Munka1!$A$20</c:f>
              <c:strCache>
                <c:ptCount val="1"/>
                <c:pt idx="0">
                  <c:v>út4</c:v>
                </c:pt>
              </c:strCache>
            </c:strRef>
          </c:tx>
          <c:spPr>
            <a:ln w="28575" cap="rnd">
              <a:solidFill>
                <a:schemeClr val="accent5"/>
              </a:solidFill>
              <a:round/>
            </a:ln>
            <a:effectLst/>
          </c:spPr>
          <c:marker>
            <c:symbol val="none"/>
          </c:marker>
          <c:cat>
            <c:numRef>
              <c:f>Munka1!$B$15:$E$15</c:f>
              <c:numCache>
                <c:formatCode>General</c:formatCode>
                <c:ptCount val="4"/>
                <c:pt idx="0">
                  <c:v>1550</c:v>
                </c:pt>
                <c:pt idx="1">
                  <c:v>1750</c:v>
                </c:pt>
                <c:pt idx="2">
                  <c:v>2000</c:v>
                </c:pt>
                <c:pt idx="3">
                  <c:v>2030</c:v>
                </c:pt>
              </c:numCache>
            </c:numRef>
          </c:cat>
          <c:val>
            <c:numRef>
              <c:f>Munka1!$B$20:$E$20</c:f>
              <c:numCache>
                <c:formatCode>General</c:formatCode>
                <c:ptCount val="4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12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4-BE65-4D63-8F42-A797C3B3DA1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122616"/>
        <c:axId val="130123008"/>
      </c:lineChart>
      <c:catAx>
        <c:axId val="130122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123008"/>
        <c:crosses val="autoZero"/>
        <c:auto val="1"/>
        <c:lblAlgn val="ctr"/>
        <c:lblOffset val="100"/>
        <c:noMultiLvlLbl val="0"/>
      </c:catAx>
      <c:valAx>
        <c:axId val="130123008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1226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Munka1!$A$9</c:f>
              <c:strCache>
                <c:ptCount val="1"/>
                <c:pt idx="0">
                  <c:v>születések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Munka1!$B$8:$F$8</c:f>
              <c:numCache>
                <c:formatCode>General</c:formatCode>
                <c:ptCount val="5"/>
                <c:pt idx="0">
                  <c:v>1600</c:v>
                </c:pt>
                <c:pt idx="1">
                  <c:v>1750</c:v>
                </c:pt>
                <c:pt idx="2">
                  <c:v>1880</c:v>
                </c:pt>
                <c:pt idx="3">
                  <c:v>1930</c:v>
                </c:pt>
                <c:pt idx="4">
                  <c:v>2000</c:v>
                </c:pt>
              </c:numCache>
            </c:numRef>
          </c:cat>
          <c:val>
            <c:numRef>
              <c:f>Munka1!$B$9:$F$9</c:f>
              <c:numCache>
                <c:formatCode>General</c:formatCode>
                <c:ptCount val="5"/>
                <c:pt idx="0">
                  <c:v>5</c:v>
                </c:pt>
                <c:pt idx="1">
                  <c:v>5</c:v>
                </c:pt>
                <c:pt idx="2">
                  <c:v>5</c:v>
                </c:pt>
                <c:pt idx="3">
                  <c:v>2.5</c:v>
                </c:pt>
                <c:pt idx="4">
                  <c:v>2.5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0250-4E99-89E0-DB6FE98FEB6C}"/>
            </c:ext>
          </c:extLst>
        </c:ser>
        <c:ser>
          <c:idx val="1"/>
          <c:order val="1"/>
          <c:tx>
            <c:strRef>
              <c:f>Munka1!$A$10</c:f>
              <c:strCache>
                <c:ptCount val="1"/>
                <c:pt idx="0">
                  <c:v>halálozások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Munka1!$B$8:$F$8</c:f>
              <c:numCache>
                <c:formatCode>General</c:formatCode>
                <c:ptCount val="5"/>
                <c:pt idx="0">
                  <c:v>1600</c:v>
                </c:pt>
                <c:pt idx="1">
                  <c:v>1750</c:v>
                </c:pt>
                <c:pt idx="2">
                  <c:v>1880</c:v>
                </c:pt>
                <c:pt idx="3">
                  <c:v>1930</c:v>
                </c:pt>
                <c:pt idx="4">
                  <c:v>2000</c:v>
                </c:pt>
              </c:numCache>
            </c:numRef>
          </c:cat>
          <c:val>
            <c:numRef>
              <c:f>Munka1!$B$10:$F$10</c:f>
              <c:numCache>
                <c:formatCode>General</c:formatCode>
                <c:ptCount val="5"/>
                <c:pt idx="0">
                  <c:v>4</c:v>
                </c:pt>
                <c:pt idx="1">
                  <c:v>4</c:v>
                </c:pt>
                <c:pt idx="2">
                  <c:v>3</c:v>
                </c:pt>
                <c:pt idx="3">
                  <c:v>2</c:v>
                </c:pt>
                <c:pt idx="4">
                  <c:v>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0250-4E99-89E0-DB6FE98FEB6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121832"/>
        <c:axId val="130122224"/>
      </c:lineChart>
      <c:catAx>
        <c:axId val="1301218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122224"/>
        <c:crosses val="autoZero"/>
        <c:auto val="1"/>
        <c:lblAlgn val="ctr"/>
        <c:lblOffset val="100"/>
        <c:noMultiLvlLbl val="0"/>
      </c:catAx>
      <c:valAx>
        <c:axId val="130122224"/>
        <c:scaling>
          <c:orientation val="minMax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1301218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  <c:userShapes r:id="rId4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házkötválás!$B$2</c:f>
              <c:strCache>
                <c:ptCount val="1"/>
                <c:pt idx="0">
                  <c:v>Házasság-kötés</c:v>
                </c:pt>
              </c:strCache>
            </c:strRef>
          </c:tx>
          <c:spPr>
            <a:ln w="5715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házkötválás!$A$3:$A$47</c:f>
              <c:numCache>
                <c:formatCode>General</c:formatCode>
                <c:ptCount val="45"/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numCache>
            </c:numRef>
          </c:cat>
          <c:val>
            <c:numRef>
              <c:f>házkötválás!$B$3:$B$47</c:f>
              <c:numCache>
                <c:formatCode>#,##0</c:formatCode>
                <c:ptCount val="45"/>
                <c:pt idx="1">
                  <c:v>96612</c:v>
                </c:pt>
                <c:pt idx="2">
                  <c:v>94202</c:v>
                </c:pt>
                <c:pt idx="3">
                  <c:v>97710</c:v>
                </c:pt>
                <c:pt idx="4">
                  <c:v>101614</c:v>
                </c:pt>
                <c:pt idx="5">
                  <c:v>99962</c:v>
                </c:pt>
                <c:pt idx="6">
                  <c:v>103775</c:v>
                </c:pt>
                <c:pt idx="7">
                  <c:v>100472</c:v>
                </c:pt>
                <c:pt idx="8">
                  <c:v>97015</c:v>
                </c:pt>
                <c:pt idx="9">
                  <c:v>92438</c:v>
                </c:pt>
                <c:pt idx="10">
                  <c:v>87172</c:v>
                </c:pt>
                <c:pt idx="11">
                  <c:v>80331</c:v>
                </c:pt>
                <c:pt idx="12">
                  <c:v>77131</c:v>
                </c:pt>
                <c:pt idx="13">
                  <c:v>75550</c:v>
                </c:pt>
                <c:pt idx="14">
                  <c:v>75969</c:v>
                </c:pt>
                <c:pt idx="15">
                  <c:v>74951</c:v>
                </c:pt>
                <c:pt idx="16">
                  <c:v>73238</c:v>
                </c:pt>
                <c:pt idx="17">
                  <c:v>72434</c:v>
                </c:pt>
                <c:pt idx="18">
                  <c:v>66082</c:v>
                </c:pt>
                <c:pt idx="19">
                  <c:v>65907</c:v>
                </c:pt>
                <c:pt idx="20">
                  <c:v>66949</c:v>
                </c:pt>
                <c:pt idx="21">
                  <c:v>66405</c:v>
                </c:pt>
                <c:pt idx="22">
                  <c:v>61198</c:v>
                </c:pt>
                <c:pt idx="23">
                  <c:v>57005</c:v>
                </c:pt>
                <c:pt idx="24">
                  <c:v>54099</c:v>
                </c:pt>
                <c:pt idx="25">
                  <c:v>54114</c:v>
                </c:pt>
                <c:pt idx="26">
                  <c:v>53463</c:v>
                </c:pt>
                <c:pt idx="27">
                  <c:v>48930</c:v>
                </c:pt>
                <c:pt idx="28">
                  <c:v>46905</c:v>
                </c:pt>
                <c:pt idx="29">
                  <c:v>44915</c:v>
                </c:pt>
                <c:pt idx="30">
                  <c:v>45465</c:v>
                </c:pt>
                <c:pt idx="31">
                  <c:v>48110</c:v>
                </c:pt>
                <c:pt idx="32">
                  <c:v>43583</c:v>
                </c:pt>
                <c:pt idx="33">
                  <c:v>46008</c:v>
                </c:pt>
                <c:pt idx="34">
                  <c:v>45398</c:v>
                </c:pt>
                <c:pt idx="35">
                  <c:v>43791</c:v>
                </c:pt>
                <c:pt idx="36">
                  <c:v>44234</c:v>
                </c:pt>
                <c:pt idx="37">
                  <c:v>44528</c:v>
                </c:pt>
                <c:pt idx="38">
                  <c:v>40842</c:v>
                </c:pt>
                <c:pt idx="39">
                  <c:v>40105</c:v>
                </c:pt>
                <c:pt idx="40">
                  <c:v>36730</c:v>
                </c:pt>
                <c:pt idx="41">
                  <c:v>35520</c:v>
                </c:pt>
                <c:pt idx="42">
                  <c:v>35812</c:v>
                </c:pt>
                <c:pt idx="43">
                  <c:v>36161</c:v>
                </c:pt>
                <c:pt idx="44">
                  <c:v>36986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254A-46A9-A3F5-90C1E958436E}"/>
            </c:ext>
          </c:extLst>
        </c:ser>
        <c:ser>
          <c:idx val="1"/>
          <c:order val="1"/>
          <c:tx>
            <c:strRef>
              <c:f>házkötválás!$C$2</c:f>
              <c:strCache>
                <c:ptCount val="1"/>
                <c:pt idx="0">
                  <c:v>Válás</c:v>
                </c:pt>
              </c:strCache>
            </c:strRef>
          </c:tx>
          <c:spPr>
            <a:ln w="5715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házkötválás!$A$3:$A$47</c:f>
              <c:numCache>
                <c:formatCode>General</c:formatCode>
                <c:ptCount val="45"/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numCache>
            </c:numRef>
          </c:cat>
          <c:val>
            <c:numRef>
              <c:f>házkötválás!$C$3:$C$47</c:f>
              <c:numCache>
                <c:formatCode>#,##0</c:formatCode>
                <c:ptCount val="45"/>
                <c:pt idx="1">
                  <c:v>22841</c:v>
                </c:pt>
                <c:pt idx="2">
                  <c:v>23560</c:v>
                </c:pt>
                <c:pt idx="3">
                  <c:v>24190</c:v>
                </c:pt>
                <c:pt idx="4">
                  <c:v>25354</c:v>
                </c:pt>
                <c:pt idx="5">
                  <c:v>24517</c:v>
                </c:pt>
                <c:pt idx="6">
                  <c:v>25997</c:v>
                </c:pt>
                <c:pt idx="7">
                  <c:v>27075</c:v>
                </c:pt>
                <c:pt idx="8">
                  <c:v>27167</c:v>
                </c:pt>
                <c:pt idx="9">
                  <c:v>28407</c:v>
                </c:pt>
                <c:pt idx="10">
                  <c:v>27606</c:v>
                </c:pt>
                <c:pt idx="11">
                  <c:v>27797</c:v>
                </c:pt>
                <c:pt idx="12">
                  <c:v>27426</c:v>
                </c:pt>
                <c:pt idx="13">
                  <c:v>28587</c:v>
                </c:pt>
                <c:pt idx="14">
                  <c:v>29337</c:v>
                </c:pt>
                <c:pt idx="15">
                  <c:v>28711</c:v>
                </c:pt>
                <c:pt idx="16">
                  <c:v>29309</c:v>
                </c:pt>
                <c:pt idx="17">
                  <c:v>29557</c:v>
                </c:pt>
                <c:pt idx="18">
                  <c:v>29856</c:v>
                </c:pt>
                <c:pt idx="19">
                  <c:v>23868</c:v>
                </c:pt>
                <c:pt idx="20">
                  <c:v>24952</c:v>
                </c:pt>
                <c:pt idx="21">
                  <c:v>24888</c:v>
                </c:pt>
                <c:pt idx="22">
                  <c:v>24433</c:v>
                </c:pt>
                <c:pt idx="23">
                  <c:v>21607</c:v>
                </c:pt>
                <c:pt idx="24">
                  <c:v>22350</c:v>
                </c:pt>
                <c:pt idx="25">
                  <c:v>23417</c:v>
                </c:pt>
                <c:pt idx="26">
                  <c:v>24857</c:v>
                </c:pt>
                <c:pt idx="27">
                  <c:v>22590</c:v>
                </c:pt>
                <c:pt idx="28">
                  <c:v>24992</c:v>
                </c:pt>
                <c:pt idx="29">
                  <c:v>25763</c:v>
                </c:pt>
                <c:pt idx="30">
                  <c:v>25605</c:v>
                </c:pt>
                <c:pt idx="31">
                  <c:v>23987</c:v>
                </c:pt>
                <c:pt idx="32">
                  <c:v>24391</c:v>
                </c:pt>
                <c:pt idx="33">
                  <c:v>25506</c:v>
                </c:pt>
                <c:pt idx="34">
                  <c:v>25046</c:v>
                </c:pt>
                <c:pt idx="35">
                  <c:v>24638</c:v>
                </c:pt>
                <c:pt idx="36">
                  <c:v>24804</c:v>
                </c:pt>
                <c:pt idx="37">
                  <c:v>24869</c:v>
                </c:pt>
                <c:pt idx="38">
                  <c:v>25160</c:v>
                </c:pt>
                <c:pt idx="39">
                  <c:v>25155</c:v>
                </c:pt>
                <c:pt idx="40">
                  <c:v>23820</c:v>
                </c:pt>
                <c:pt idx="41">
                  <c:v>23873</c:v>
                </c:pt>
                <c:pt idx="42">
                  <c:v>23335</c:v>
                </c:pt>
                <c:pt idx="43">
                  <c:v>21830</c:v>
                </c:pt>
                <c:pt idx="44">
                  <c:v>20209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254A-46A9-A3F5-90C1E95843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940352"/>
        <c:axId val="130942312"/>
      </c:lineChart>
      <c:catAx>
        <c:axId val="13094035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42312"/>
        <c:crosses val="autoZero"/>
        <c:auto val="1"/>
        <c:lblAlgn val="ctr"/>
        <c:lblOffset val="100"/>
        <c:tickLblSkip val="3"/>
        <c:noMultiLvlLbl val="0"/>
      </c:catAx>
      <c:valAx>
        <c:axId val="1309423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4035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Termfogyás!$D$2</c:f>
              <c:strCache>
                <c:ptCount val="1"/>
                <c:pt idx="0">
                  <c:v>Élveszületés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Termfogyás!$A$3:$A$47</c:f>
              <c:numCache>
                <c:formatCode>General</c:formatCode>
                <c:ptCount val="45"/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numCache>
            </c:numRef>
          </c:cat>
          <c:val>
            <c:numRef>
              <c:f>Termfogyás!$D$3:$D$47</c:f>
              <c:numCache>
                <c:formatCode>#,##0</c:formatCode>
                <c:ptCount val="45"/>
                <c:pt idx="1">
                  <c:v>151819</c:v>
                </c:pt>
                <c:pt idx="2">
                  <c:v>150640</c:v>
                </c:pt>
                <c:pt idx="3">
                  <c:v>153265</c:v>
                </c:pt>
                <c:pt idx="4">
                  <c:v>156224</c:v>
                </c:pt>
                <c:pt idx="5">
                  <c:v>186288</c:v>
                </c:pt>
                <c:pt idx="6">
                  <c:v>194240</c:v>
                </c:pt>
                <c:pt idx="7">
                  <c:v>185405</c:v>
                </c:pt>
                <c:pt idx="8">
                  <c:v>177574</c:v>
                </c:pt>
                <c:pt idx="9">
                  <c:v>168160</c:v>
                </c:pt>
                <c:pt idx="10">
                  <c:v>160364</c:v>
                </c:pt>
                <c:pt idx="11">
                  <c:v>148673</c:v>
                </c:pt>
                <c:pt idx="12">
                  <c:v>142890</c:v>
                </c:pt>
                <c:pt idx="13">
                  <c:v>133559</c:v>
                </c:pt>
                <c:pt idx="14">
                  <c:v>127258</c:v>
                </c:pt>
                <c:pt idx="15">
                  <c:v>125359</c:v>
                </c:pt>
                <c:pt idx="16">
                  <c:v>130200</c:v>
                </c:pt>
                <c:pt idx="17">
                  <c:v>128204</c:v>
                </c:pt>
                <c:pt idx="18">
                  <c:v>125840</c:v>
                </c:pt>
                <c:pt idx="19">
                  <c:v>124296</c:v>
                </c:pt>
                <c:pt idx="20">
                  <c:v>123304</c:v>
                </c:pt>
                <c:pt idx="21">
                  <c:v>125679</c:v>
                </c:pt>
                <c:pt idx="22">
                  <c:v>127207</c:v>
                </c:pt>
                <c:pt idx="23">
                  <c:v>121724</c:v>
                </c:pt>
                <c:pt idx="24">
                  <c:v>117033</c:v>
                </c:pt>
                <c:pt idx="25">
                  <c:v>115598</c:v>
                </c:pt>
                <c:pt idx="26">
                  <c:v>112054</c:v>
                </c:pt>
                <c:pt idx="27">
                  <c:v>105272</c:v>
                </c:pt>
                <c:pt idx="28">
                  <c:v>100350</c:v>
                </c:pt>
                <c:pt idx="29">
                  <c:v>97301</c:v>
                </c:pt>
                <c:pt idx="30">
                  <c:v>94645</c:v>
                </c:pt>
                <c:pt idx="31">
                  <c:v>97597</c:v>
                </c:pt>
                <c:pt idx="32">
                  <c:v>97047</c:v>
                </c:pt>
                <c:pt idx="33">
                  <c:v>96804</c:v>
                </c:pt>
                <c:pt idx="34">
                  <c:v>94647</c:v>
                </c:pt>
                <c:pt idx="35">
                  <c:v>95137</c:v>
                </c:pt>
                <c:pt idx="36">
                  <c:v>97496</c:v>
                </c:pt>
                <c:pt idx="37">
                  <c:v>99871</c:v>
                </c:pt>
                <c:pt idx="38">
                  <c:v>97613</c:v>
                </c:pt>
                <c:pt idx="39">
                  <c:v>99149</c:v>
                </c:pt>
                <c:pt idx="40">
                  <c:v>96442</c:v>
                </c:pt>
                <c:pt idx="41">
                  <c:v>90335</c:v>
                </c:pt>
                <c:pt idx="42">
                  <c:v>88049</c:v>
                </c:pt>
                <c:pt idx="43">
                  <c:v>90269</c:v>
                </c:pt>
                <c:pt idx="44">
                  <c:v>88689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EF66-4CBD-A1D3-7F0F9FD90CAA}"/>
            </c:ext>
          </c:extLst>
        </c:ser>
        <c:ser>
          <c:idx val="1"/>
          <c:order val="1"/>
          <c:tx>
            <c:strRef>
              <c:f>Termfogyás!$E$2</c:f>
              <c:strCache>
                <c:ptCount val="1"/>
                <c:pt idx="0">
                  <c:v>Halálozás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Termfogyás!$A$3:$A$47</c:f>
              <c:numCache>
                <c:formatCode>General</c:formatCode>
                <c:ptCount val="45"/>
                <c:pt idx="1">
                  <c:v>1970</c:v>
                </c:pt>
                <c:pt idx="2">
                  <c:v>1971</c:v>
                </c:pt>
                <c:pt idx="3">
                  <c:v>1972</c:v>
                </c:pt>
                <c:pt idx="4">
                  <c:v>1973</c:v>
                </c:pt>
                <c:pt idx="5">
                  <c:v>1974</c:v>
                </c:pt>
                <c:pt idx="6">
                  <c:v>1975</c:v>
                </c:pt>
                <c:pt idx="7">
                  <c:v>1976</c:v>
                </c:pt>
                <c:pt idx="8">
                  <c:v>1977</c:v>
                </c:pt>
                <c:pt idx="9">
                  <c:v>1978</c:v>
                </c:pt>
                <c:pt idx="10">
                  <c:v>1979</c:v>
                </c:pt>
                <c:pt idx="11">
                  <c:v>1980</c:v>
                </c:pt>
                <c:pt idx="12">
                  <c:v>1981</c:v>
                </c:pt>
                <c:pt idx="13">
                  <c:v>1982</c:v>
                </c:pt>
                <c:pt idx="14">
                  <c:v>1983</c:v>
                </c:pt>
                <c:pt idx="15">
                  <c:v>1984</c:v>
                </c:pt>
                <c:pt idx="16">
                  <c:v>1985</c:v>
                </c:pt>
                <c:pt idx="17">
                  <c:v>1986</c:v>
                </c:pt>
                <c:pt idx="18">
                  <c:v>1987</c:v>
                </c:pt>
                <c:pt idx="19">
                  <c:v>1988</c:v>
                </c:pt>
                <c:pt idx="20">
                  <c:v>1989</c:v>
                </c:pt>
                <c:pt idx="21">
                  <c:v>1990</c:v>
                </c:pt>
                <c:pt idx="22">
                  <c:v>1991</c:v>
                </c:pt>
                <c:pt idx="23">
                  <c:v>1992</c:v>
                </c:pt>
                <c:pt idx="24">
                  <c:v>1993</c:v>
                </c:pt>
                <c:pt idx="25">
                  <c:v>1994</c:v>
                </c:pt>
                <c:pt idx="26">
                  <c:v>1995</c:v>
                </c:pt>
                <c:pt idx="27">
                  <c:v>1996</c:v>
                </c:pt>
                <c:pt idx="28">
                  <c:v>1997</c:v>
                </c:pt>
                <c:pt idx="29">
                  <c:v>1998</c:v>
                </c:pt>
                <c:pt idx="30">
                  <c:v>1999</c:v>
                </c:pt>
                <c:pt idx="31">
                  <c:v>2000</c:v>
                </c:pt>
                <c:pt idx="32">
                  <c:v>2001</c:v>
                </c:pt>
                <c:pt idx="33">
                  <c:v>2002</c:v>
                </c:pt>
                <c:pt idx="34">
                  <c:v>2003</c:v>
                </c:pt>
                <c:pt idx="35">
                  <c:v>2004</c:v>
                </c:pt>
                <c:pt idx="36">
                  <c:v>2005</c:v>
                </c:pt>
                <c:pt idx="37">
                  <c:v>2006</c:v>
                </c:pt>
                <c:pt idx="38">
                  <c:v>2007</c:v>
                </c:pt>
                <c:pt idx="39">
                  <c:v>2008</c:v>
                </c:pt>
                <c:pt idx="40">
                  <c:v>2009</c:v>
                </c:pt>
                <c:pt idx="41">
                  <c:v>2010</c:v>
                </c:pt>
                <c:pt idx="42">
                  <c:v>2011</c:v>
                </c:pt>
                <c:pt idx="43">
                  <c:v>2012</c:v>
                </c:pt>
                <c:pt idx="44">
                  <c:v>2013</c:v>
                </c:pt>
              </c:numCache>
            </c:numRef>
          </c:cat>
          <c:val>
            <c:numRef>
              <c:f>Termfogyás!$E$3:$E$47</c:f>
              <c:numCache>
                <c:formatCode>#,##0</c:formatCode>
                <c:ptCount val="45"/>
                <c:pt idx="1">
                  <c:v>120197</c:v>
                </c:pt>
                <c:pt idx="2">
                  <c:v>123009</c:v>
                </c:pt>
                <c:pt idx="3">
                  <c:v>118991</c:v>
                </c:pt>
                <c:pt idx="4">
                  <c:v>123366</c:v>
                </c:pt>
                <c:pt idx="5">
                  <c:v>125816</c:v>
                </c:pt>
                <c:pt idx="6">
                  <c:v>131102</c:v>
                </c:pt>
                <c:pt idx="7">
                  <c:v>132240</c:v>
                </c:pt>
                <c:pt idx="8">
                  <c:v>132031</c:v>
                </c:pt>
                <c:pt idx="9">
                  <c:v>140121</c:v>
                </c:pt>
                <c:pt idx="10">
                  <c:v>136829</c:v>
                </c:pt>
                <c:pt idx="11">
                  <c:v>145355</c:v>
                </c:pt>
                <c:pt idx="12">
                  <c:v>144757</c:v>
                </c:pt>
                <c:pt idx="13">
                  <c:v>144318</c:v>
                </c:pt>
                <c:pt idx="14">
                  <c:v>148643</c:v>
                </c:pt>
                <c:pt idx="15">
                  <c:v>146709</c:v>
                </c:pt>
                <c:pt idx="16">
                  <c:v>147614</c:v>
                </c:pt>
                <c:pt idx="17">
                  <c:v>147089</c:v>
                </c:pt>
                <c:pt idx="18">
                  <c:v>142601</c:v>
                </c:pt>
                <c:pt idx="19">
                  <c:v>140042</c:v>
                </c:pt>
                <c:pt idx="20">
                  <c:v>144695</c:v>
                </c:pt>
                <c:pt idx="21">
                  <c:v>145660</c:v>
                </c:pt>
                <c:pt idx="22">
                  <c:v>144813</c:v>
                </c:pt>
                <c:pt idx="23">
                  <c:v>148781</c:v>
                </c:pt>
                <c:pt idx="24">
                  <c:v>150244</c:v>
                </c:pt>
                <c:pt idx="25">
                  <c:v>146889</c:v>
                </c:pt>
                <c:pt idx="26">
                  <c:v>145431</c:v>
                </c:pt>
                <c:pt idx="27">
                  <c:v>143130</c:v>
                </c:pt>
                <c:pt idx="28">
                  <c:v>139434</c:v>
                </c:pt>
                <c:pt idx="29">
                  <c:v>140870</c:v>
                </c:pt>
                <c:pt idx="30">
                  <c:v>143210</c:v>
                </c:pt>
                <c:pt idx="31">
                  <c:v>135601</c:v>
                </c:pt>
                <c:pt idx="32">
                  <c:v>132183</c:v>
                </c:pt>
                <c:pt idx="33">
                  <c:v>132833</c:v>
                </c:pt>
                <c:pt idx="34">
                  <c:v>135823</c:v>
                </c:pt>
                <c:pt idx="35">
                  <c:v>132492</c:v>
                </c:pt>
                <c:pt idx="36">
                  <c:v>135732</c:v>
                </c:pt>
                <c:pt idx="37">
                  <c:v>131603</c:v>
                </c:pt>
                <c:pt idx="38">
                  <c:v>132938</c:v>
                </c:pt>
                <c:pt idx="39">
                  <c:v>130027</c:v>
                </c:pt>
                <c:pt idx="40">
                  <c:v>130414</c:v>
                </c:pt>
                <c:pt idx="41">
                  <c:v>130456</c:v>
                </c:pt>
                <c:pt idx="42">
                  <c:v>128795</c:v>
                </c:pt>
                <c:pt idx="43">
                  <c:v>129440</c:v>
                </c:pt>
                <c:pt idx="44">
                  <c:v>126778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EF66-4CBD-A1D3-7F0F9FD90CA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941528"/>
        <c:axId val="130941136"/>
      </c:lineChart>
      <c:catAx>
        <c:axId val="1309415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41136"/>
        <c:crosses val="autoZero"/>
        <c:auto val="1"/>
        <c:lblAlgn val="ctr"/>
        <c:lblOffset val="100"/>
        <c:noMultiLvlLbl val="0"/>
      </c:catAx>
      <c:valAx>
        <c:axId val="13094113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415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korspecszül!$B$5</c:f>
              <c:strCache>
                <c:ptCount val="1"/>
                <c:pt idx="0">
                  <c:v>1990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korspecszül!$A$6:$A$41</c:f>
              <c:numCache>
                <c:formatCode>0_)</c:formatCode>
                <c:ptCount val="3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  <c:pt idx="17">
                  <c:v>31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38</c:v>
                </c:pt>
                <c:pt idx="25">
                  <c:v>39</c:v>
                </c:pt>
                <c:pt idx="26">
                  <c:v>40</c:v>
                </c:pt>
                <c:pt idx="27">
                  <c:v>41</c:v>
                </c:pt>
                <c:pt idx="28">
                  <c:v>42</c:v>
                </c:pt>
                <c:pt idx="29">
                  <c:v>43</c:v>
                </c:pt>
                <c:pt idx="30">
                  <c:v>44</c:v>
                </c:pt>
                <c:pt idx="31">
                  <c:v>45</c:v>
                </c:pt>
                <c:pt idx="32">
                  <c:v>46</c:v>
                </c:pt>
                <c:pt idx="33">
                  <c:v>47</c:v>
                </c:pt>
                <c:pt idx="34">
                  <c:v>48</c:v>
                </c:pt>
                <c:pt idx="35">
                  <c:v>49</c:v>
                </c:pt>
              </c:numCache>
            </c:numRef>
          </c:cat>
          <c:val>
            <c:numRef>
              <c:f>korspecszül!$B$6:$B$41</c:f>
              <c:numCache>
                <c:formatCode>0.0_)</c:formatCode>
                <c:ptCount val="36"/>
                <c:pt idx="0">
                  <c:v>1.3549670691547799</c:v>
                </c:pt>
                <c:pt idx="1">
                  <c:v>6.5040829960743602</c:v>
                </c:pt>
                <c:pt idx="2">
                  <c:v>17.663445419583901</c:v>
                </c:pt>
                <c:pt idx="3">
                  <c:v>33.952488563082198</c:v>
                </c:pt>
                <c:pt idx="4">
                  <c:v>58.993449115311201</c:v>
                </c:pt>
                <c:pt idx="5">
                  <c:v>93.752461986921901</c:v>
                </c:pt>
                <c:pt idx="6">
                  <c:v>123.948801277117</c:v>
                </c:pt>
                <c:pt idx="7">
                  <c:v>141.54879197625701</c:v>
                </c:pt>
                <c:pt idx="8">
                  <c:v>155.37013973377901</c:v>
                </c:pt>
                <c:pt idx="9">
                  <c:v>158.537427757865</c:v>
                </c:pt>
                <c:pt idx="10">
                  <c:v>158.74801320454799</c:v>
                </c:pt>
                <c:pt idx="11">
                  <c:v>149.620563852967</c:v>
                </c:pt>
                <c:pt idx="12">
                  <c:v>133.995746433645</c:v>
                </c:pt>
                <c:pt idx="13">
                  <c:v>114.639420019502</c:v>
                </c:pt>
                <c:pt idx="14">
                  <c:v>100.07006553188</c:v>
                </c:pt>
                <c:pt idx="15">
                  <c:v>81.412472291547203</c:v>
                </c:pt>
                <c:pt idx="16">
                  <c:v>70.268488553278203</c:v>
                </c:pt>
                <c:pt idx="17">
                  <c:v>57.0552013435017</c:v>
                </c:pt>
                <c:pt idx="18">
                  <c:v>46.928945316850402</c:v>
                </c:pt>
                <c:pt idx="19">
                  <c:v>37.400535565492298</c:v>
                </c:pt>
                <c:pt idx="20">
                  <c:v>29.523006020535199</c:v>
                </c:pt>
                <c:pt idx="21">
                  <c:v>24.9030084857486</c:v>
                </c:pt>
                <c:pt idx="22">
                  <c:v>20.214388402691601</c:v>
                </c:pt>
                <c:pt idx="23">
                  <c:v>15.3053874963987</c:v>
                </c:pt>
                <c:pt idx="24">
                  <c:v>11.4102290822916</c:v>
                </c:pt>
                <c:pt idx="25">
                  <c:v>8.6043305991506909</c:v>
                </c:pt>
                <c:pt idx="26">
                  <c:v>5.8923825284589499</c:v>
                </c:pt>
                <c:pt idx="27">
                  <c:v>3.92295118746194</c:v>
                </c:pt>
                <c:pt idx="28">
                  <c:v>2.5097400250974</c:v>
                </c:pt>
                <c:pt idx="29">
                  <c:v>1.4596033313299599</c:v>
                </c:pt>
                <c:pt idx="30">
                  <c:v>0.75193162025918603</c:v>
                </c:pt>
                <c:pt idx="31">
                  <c:v>0.34635283251675802</c:v>
                </c:pt>
                <c:pt idx="32">
                  <c:v>8.46495157342287E-2</c:v>
                </c:pt>
                <c:pt idx="33">
                  <c:v>0.101180925950017</c:v>
                </c:pt>
                <c:pt idx="34">
                  <c:v>1.4712589562888999E-2</c:v>
                </c:pt>
                <c:pt idx="35">
                  <c:v>0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A225-43D4-B029-20F95E4522F1}"/>
            </c:ext>
          </c:extLst>
        </c:ser>
        <c:ser>
          <c:idx val="1"/>
          <c:order val="1"/>
          <c:tx>
            <c:strRef>
              <c:f>korspecszül!$C$5</c:f>
              <c:strCache>
                <c:ptCount val="1"/>
                <c:pt idx="0">
                  <c:v>2000 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korspecszül!$A$6:$A$41</c:f>
              <c:numCache>
                <c:formatCode>0_)</c:formatCode>
                <c:ptCount val="3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  <c:pt idx="17">
                  <c:v>31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38</c:v>
                </c:pt>
                <c:pt idx="25">
                  <c:v>39</c:v>
                </c:pt>
                <c:pt idx="26">
                  <c:v>40</c:v>
                </c:pt>
                <c:pt idx="27">
                  <c:v>41</c:v>
                </c:pt>
                <c:pt idx="28">
                  <c:v>42</c:v>
                </c:pt>
                <c:pt idx="29">
                  <c:v>43</c:v>
                </c:pt>
                <c:pt idx="30">
                  <c:v>44</c:v>
                </c:pt>
                <c:pt idx="31">
                  <c:v>45</c:v>
                </c:pt>
                <c:pt idx="32">
                  <c:v>46</c:v>
                </c:pt>
                <c:pt idx="33">
                  <c:v>47</c:v>
                </c:pt>
                <c:pt idx="34">
                  <c:v>48</c:v>
                </c:pt>
                <c:pt idx="35">
                  <c:v>49</c:v>
                </c:pt>
              </c:numCache>
            </c:numRef>
          </c:cat>
          <c:val>
            <c:numRef>
              <c:f>korspecszül!$C$6:$C$41</c:f>
              <c:numCache>
                <c:formatCode>0.0_)</c:formatCode>
                <c:ptCount val="36"/>
                <c:pt idx="0">
                  <c:v>1.6488046166529267</c:v>
                </c:pt>
                <c:pt idx="1">
                  <c:v>5.4964157409400194</c:v>
                </c:pt>
                <c:pt idx="2">
                  <c:v>12.804826950473478</c:v>
                </c:pt>
                <c:pt idx="3">
                  <c:v>21.255143029061163</c:v>
                </c:pt>
                <c:pt idx="4">
                  <c:v>33.343302582035413</c:v>
                </c:pt>
                <c:pt idx="5">
                  <c:v>45.271907048260054</c:v>
                </c:pt>
                <c:pt idx="6">
                  <c:v>52.853832759778989</c:v>
                </c:pt>
                <c:pt idx="7">
                  <c:v>60.956425477921421</c:v>
                </c:pt>
                <c:pt idx="8">
                  <c:v>69.404051855868289</c:v>
                </c:pt>
                <c:pt idx="9">
                  <c:v>77.659618293206847</c:v>
                </c:pt>
                <c:pt idx="10">
                  <c:v>84.426192820696457</c:v>
                </c:pt>
                <c:pt idx="11">
                  <c:v>92.065971933673495</c:v>
                </c:pt>
                <c:pt idx="12">
                  <c:v>96.063547447152047</c:v>
                </c:pt>
                <c:pt idx="13">
                  <c:v>97.761111418608508</c:v>
                </c:pt>
                <c:pt idx="14">
                  <c:v>93.2274664651965</c:v>
                </c:pt>
                <c:pt idx="15">
                  <c:v>86.250926172372374</c:v>
                </c:pt>
                <c:pt idx="16">
                  <c:v>75.127993985177767</c:v>
                </c:pt>
                <c:pt idx="17">
                  <c:v>63.233734150630411</c:v>
                </c:pt>
                <c:pt idx="18">
                  <c:v>54.539003497389629</c:v>
                </c:pt>
                <c:pt idx="19">
                  <c:v>44.159555160829441</c:v>
                </c:pt>
                <c:pt idx="20">
                  <c:v>36.319473507135058</c:v>
                </c:pt>
                <c:pt idx="21">
                  <c:v>31.151127566475932</c:v>
                </c:pt>
                <c:pt idx="22">
                  <c:v>23.968245890794361</c:v>
                </c:pt>
                <c:pt idx="23">
                  <c:v>18.86065215715497</c:v>
                </c:pt>
                <c:pt idx="24">
                  <c:v>14.662829976229201</c:v>
                </c:pt>
                <c:pt idx="25">
                  <c:v>10.826439138598849</c:v>
                </c:pt>
                <c:pt idx="26">
                  <c:v>8.1149799789893571</c:v>
                </c:pt>
                <c:pt idx="27">
                  <c:v>4.6362471578916189</c:v>
                </c:pt>
                <c:pt idx="28">
                  <c:v>3.5664300887344855</c:v>
                </c:pt>
                <c:pt idx="29">
                  <c:v>1.3791936921405477</c:v>
                </c:pt>
                <c:pt idx="30">
                  <c:v>0.69411356403785862</c:v>
                </c:pt>
                <c:pt idx="31">
                  <c:v>0.38696053555338122</c:v>
                </c:pt>
                <c:pt idx="32">
                  <c:v>0.18015887761019247</c:v>
                </c:pt>
                <c:pt idx="33">
                  <c:v>8.6765744883919832E-2</c:v>
                </c:pt>
                <c:pt idx="34">
                  <c:v>5.1897165766034599E-2</c:v>
                </c:pt>
                <c:pt idx="35">
                  <c:v>6.4122294039191549E-2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A225-43D4-B029-20F95E4522F1}"/>
            </c:ext>
          </c:extLst>
        </c:ser>
        <c:ser>
          <c:idx val="2"/>
          <c:order val="2"/>
          <c:tx>
            <c:strRef>
              <c:f>korspecszül!$D$5</c:f>
              <c:strCache>
                <c:ptCount val="1"/>
                <c:pt idx="0">
                  <c:v>2013 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numRef>
              <c:f>korspecszül!$A$6:$A$41</c:f>
              <c:numCache>
                <c:formatCode>0_)</c:formatCode>
                <c:ptCount val="36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18</c:v>
                </c:pt>
                <c:pt idx="5">
                  <c:v>19</c:v>
                </c:pt>
                <c:pt idx="6">
                  <c:v>20</c:v>
                </c:pt>
                <c:pt idx="7">
                  <c:v>21</c:v>
                </c:pt>
                <c:pt idx="8">
                  <c:v>22</c:v>
                </c:pt>
                <c:pt idx="9">
                  <c:v>23</c:v>
                </c:pt>
                <c:pt idx="10">
                  <c:v>24</c:v>
                </c:pt>
                <c:pt idx="11">
                  <c:v>25</c:v>
                </c:pt>
                <c:pt idx="12">
                  <c:v>26</c:v>
                </c:pt>
                <c:pt idx="13">
                  <c:v>27</c:v>
                </c:pt>
                <c:pt idx="14">
                  <c:v>28</c:v>
                </c:pt>
                <c:pt idx="15">
                  <c:v>29</c:v>
                </c:pt>
                <c:pt idx="16">
                  <c:v>30</c:v>
                </c:pt>
                <c:pt idx="17">
                  <c:v>31</c:v>
                </c:pt>
                <c:pt idx="18">
                  <c:v>32</c:v>
                </c:pt>
                <c:pt idx="19">
                  <c:v>33</c:v>
                </c:pt>
                <c:pt idx="20">
                  <c:v>34</c:v>
                </c:pt>
                <c:pt idx="21">
                  <c:v>35</c:v>
                </c:pt>
                <c:pt idx="22">
                  <c:v>36</c:v>
                </c:pt>
                <c:pt idx="23">
                  <c:v>37</c:v>
                </c:pt>
                <c:pt idx="24">
                  <c:v>38</c:v>
                </c:pt>
                <c:pt idx="25">
                  <c:v>39</c:v>
                </c:pt>
                <c:pt idx="26">
                  <c:v>40</c:v>
                </c:pt>
                <c:pt idx="27">
                  <c:v>41</c:v>
                </c:pt>
                <c:pt idx="28">
                  <c:v>42</c:v>
                </c:pt>
                <c:pt idx="29">
                  <c:v>43</c:v>
                </c:pt>
                <c:pt idx="30">
                  <c:v>44</c:v>
                </c:pt>
                <c:pt idx="31">
                  <c:v>45</c:v>
                </c:pt>
                <c:pt idx="32">
                  <c:v>46</c:v>
                </c:pt>
                <c:pt idx="33">
                  <c:v>47</c:v>
                </c:pt>
                <c:pt idx="34">
                  <c:v>48</c:v>
                </c:pt>
                <c:pt idx="35">
                  <c:v>49</c:v>
                </c:pt>
              </c:numCache>
            </c:numRef>
          </c:cat>
          <c:val>
            <c:numRef>
              <c:f>korspecszül!$D$6:$D$41</c:f>
              <c:numCache>
                <c:formatCode>0.00_)</c:formatCode>
                <c:ptCount val="36"/>
                <c:pt idx="0">
                  <c:v>1.9055775612889412</c:v>
                </c:pt>
                <c:pt idx="1">
                  <c:v>6.030088275519085</c:v>
                </c:pt>
                <c:pt idx="2" formatCode="0.0">
                  <c:v>12.653400479147313</c:v>
                </c:pt>
                <c:pt idx="3" formatCode="0.0">
                  <c:v>20.635628303929686</c:v>
                </c:pt>
                <c:pt idx="4" formatCode="0.0">
                  <c:v>28.52344613349808</c:v>
                </c:pt>
                <c:pt idx="5" formatCode="0.0">
                  <c:v>33.861138733776997</c:v>
                </c:pt>
                <c:pt idx="6" formatCode="0.0">
                  <c:v>35.6018325697626</c:v>
                </c:pt>
                <c:pt idx="7" formatCode="0.0">
                  <c:v>37.703222470021657</c:v>
                </c:pt>
                <c:pt idx="8" formatCode="0.0">
                  <c:v>40.895455705897369</c:v>
                </c:pt>
                <c:pt idx="9" formatCode="0.0">
                  <c:v>44.726034667167433</c:v>
                </c:pt>
                <c:pt idx="10" formatCode="0.0">
                  <c:v>50.529760960499615</c:v>
                </c:pt>
                <c:pt idx="11" formatCode="0.0">
                  <c:v>59.432263709636707</c:v>
                </c:pt>
                <c:pt idx="12" formatCode="0.0">
                  <c:v>69.386218149868199</c:v>
                </c:pt>
                <c:pt idx="13" formatCode="0.0">
                  <c:v>77.269939158833566</c:v>
                </c:pt>
                <c:pt idx="14" formatCode="0.0">
                  <c:v>84.364284273515764</c:v>
                </c:pt>
                <c:pt idx="15" formatCode="0.0">
                  <c:v>90.349145563453661</c:v>
                </c:pt>
                <c:pt idx="16" formatCode="0.0">
                  <c:v>91.690544412607451</c:v>
                </c:pt>
                <c:pt idx="17" formatCode="0.0">
                  <c:v>88.662891482722756</c:v>
                </c:pt>
                <c:pt idx="18" formatCode="0.0">
                  <c:v>80.212160076516753</c:v>
                </c:pt>
                <c:pt idx="19" formatCode="0.0">
                  <c:v>75.646590084477737</c:v>
                </c:pt>
                <c:pt idx="20" formatCode="0.0">
                  <c:v>67.970361911682659</c:v>
                </c:pt>
                <c:pt idx="21" formatCode="0.0">
                  <c:v>59.129788025288214</c:v>
                </c:pt>
                <c:pt idx="22" formatCode="0.0">
                  <c:v>47.756478776217961</c:v>
                </c:pt>
                <c:pt idx="23" formatCode="0.0">
                  <c:v>38.886675394160164</c:v>
                </c:pt>
                <c:pt idx="24" formatCode="0.0">
                  <c:v>30.827178897777575</c:v>
                </c:pt>
                <c:pt idx="25" formatCode="0.0">
                  <c:v>23.229593797043393</c:v>
                </c:pt>
                <c:pt idx="26" formatCode="0.0">
                  <c:v>16.928975817726286</c:v>
                </c:pt>
                <c:pt idx="27" formatCode="0.0">
                  <c:v>10.888042821618736</c:v>
                </c:pt>
                <c:pt idx="28" formatCode="0.0">
                  <c:v>6.5757582144287312</c:v>
                </c:pt>
                <c:pt idx="29" formatCode="0.0">
                  <c:v>3.9963795864373739</c:v>
                </c:pt>
                <c:pt idx="30" formatCode="0.0">
                  <c:v>2.0746314071533294</c:v>
                </c:pt>
                <c:pt idx="31" formatCode="0.0">
                  <c:v>0.97037542278132105</c:v>
                </c:pt>
                <c:pt idx="32" formatCode="0.0">
                  <c:v>0.27075608637119153</c:v>
                </c:pt>
                <c:pt idx="33" formatCode="0.0">
                  <c:v>0.12856362292289397</c:v>
                </c:pt>
                <c:pt idx="34" formatCode="0.0">
                  <c:v>0.11515714837998568</c:v>
                </c:pt>
                <c:pt idx="35" formatCode="0.0">
                  <c:v>6.6438009185054769E-2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A225-43D4-B029-20F95E4522F1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939568"/>
        <c:axId val="130941920"/>
      </c:lineChart>
      <c:catAx>
        <c:axId val="130939568"/>
        <c:scaling>
          <c:orientation val="minMax"/>
        </c:scaling>
        <c:delete val="0"/>
        <c:axPos val="b"/>
        <c:numFmt formatCode="0_)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41920"/>
        <c:crosses val="autoZero"/>
        <c:auto val="1"/>
        <c:lblAlgn val="ctr"/>
        <c:lblOffset val="100"/>
        <c:noMultiLvlLbl val="0"/>
      </c:catAx>
      <c:valAx>
        <c:axId val="1309419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395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átlagkor!$B$6</c:f>
              <c:strCache>
                <c:ptCount val="1"/>
                <c:pt idx="0">
                  <c:v>első gyermek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átlagkor!$A$7:$A$30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  </c:v>
                </c:pt>
                <c:pt idx="6">
                  <c:v>1996  </c:v>
                </c:pt>
                <c:pt idx="7">
                  <c:v>1997  </c:v>
                </c:pt>
                <c:pt idx="8">
                  <c:v>1998  </c:v>
                </c:pt>
                <c:pt idx="9">
                  <c:v>1999  </c:v>
                </c:pt>
                <c:pt idx="10">
                  <c:v>2000  </c:v>
                </c:pt>
                <c:pt idx="11">
                  <c:v>2001  </c:v>
                </c:pt>
                <c:pt idx="12">
                  <c:v>2002  </c:v>
                </c:pt>
                <c:pt idx="13">
                  <c:v>2003  </c:v>
                </c:pt>
                <c:pt idx="14">
                  <c:v>2004  </c:v>
                </c:pt>
                <c:pt idx="15">
                  <c:v>2005  </c:v>
                </c:pt>
                <c:pt idx="16">
                  <c:v>2006  </c:v>
                </c:pt>
                <c:pt idx="17">
                  <c:v>2007  </c:v>
                </c:pt>
                <c:pt idx="18">
                  <c:v>2008  </c:v>
                </c:pt>
                <c:pt idx="19">
                  <c:v>2009  </c:v>
                </c:pt>
                <c:pt idx="20">
                  <c:v>2010  </c:v>
                </c:pt>
                <c:pt idx="21">
                  <c:v>2011  </c:v>
                </c:pt>
                <c:pt idx="22">
                  <c:v>2012  </c:v>
                </c:pt>
                <c:pt idx="23">
                  <c:v>2013  </c:v>
                </c:pt>
              </c:strCache>
            </c:strRef>
          </c:cat>
          <c:val>
            <c:numRef>
              <c:f>átlagkor!$B$7:$B$30</c:f>
              <c:numCache>
                <c:formatCode>0.00___;</c:formatCode>
                <c:ptCount val="24"/>
                <c:pt idx="0">
                  <c:v>22.99</c:v>
                </c:pt>
                <c:pt idx="1">
                  <c:v>23.02</c:v>
                </c:pt>
                <c:pt idx="2">
                  <c:v>23.08</c:v>
                </c:pt>
                <c:pt idx="3">
                  <c:v>23.11</c:v>
                </c:pt>
                <c:pt idx="4">
                  <c:v>23.22</c:v>
                </c:pt>
                <c:pt idx="5">
                  <c:v>23.43</c:v>
                </c:pt>
                <c:pt idx="6">
                  <c:v>23.7</c:v>
                </c:pt>
                <c:pt idx="7">
                  <c:v>23.93</c:v>
                </c:pt>
                <c:pt idx="8">
                  <c:v>24.29</c:v>
                </c:pt>
                <c:pt idx="9">
                  <c:v>24.69</c:v>
                </c:pt>
                <c:pt idx="10">
                  <c:v>25.02</c:v>
                </c:pt>
                <c:pt idx="11">
                  <c:v>25.33</c:v>
                </c:pt>
                <c:pt idx="12">
                  <c:v>25.700256386777767</c:v>
                </c:pt>
                <c:pt idx="13">
                  <c:v>26.103268080351945</c:v>
                </c:pt>
                <c:pt idx="14">
                  <c:v>26.539247457016835</c:v>
                </c:pt>
                <c:pt idx="15">
                  <c:v>26.956552392702918</c:v>
                </c:pt>
                <c:pt idx="16">
                  <c:v>27.288749617853867</c:v>
                </c:pt>
                <c:pt idx="17">
                  <c:v>27.553744201457921</c:v>
                </c:pt>
                <c:pt idx="18">
                  <c:v>27.701332523112981</c:v>
                </c:pt>
                <c:pt idx="19">
                  <c:v>27.91679623295278</c:v>
                </c:pt>
                <c:pt idx="20">
                  <c:v>28.23</c:v>
                </c:pt>
                <c:pt idx="21">
                  <c:v>28.340438817738814</c:v>
                </c:pt>
                <c:pt idx="22" formatCode="0.00_)">
                  <c:v>28.29</c:v>
                </c:pt>
                <c:pt idx="23" formatCode="0.00_)">
                  <c:v>28.23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BEB8-4C12-A606-BD8C520F7B55}"/>
            </c:ext>
          </c:extLst>
        </c:ser>
        <c:ser>
          <c:idx val="1"/>
          <c:order val="1"/>
          <c:tx>
            <c:strRef>
              <c:f>átlagkor!$C$6</c:f>
              <c:strCache>
                <c:ptCount val="1"/>
                <c:pt idx="0">
                  <c:v>második gyermek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átlagkor!$A$7:$A$30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  </c:v>
                </c:pt>
                <c:pt idx="6">
                  <c:v>1996  </c:v>
                </c:pt>
                <c:pt idx="7">
                  <c:v>1997  </c:v>
                </c:pt>
                <c:pt idx="8">
                  <c:v>1998  </c:v>
                </c:pt>
                <c:pt idx="9">
                  <c:v>1999  </c:v>
                </c:pt>
                <c:pt idx="10">
                  <c:v>2000  </c:v>
                </c:pt>
                <c:pt idx="11">
                  <c:v>2001  </c:v>
                </c:pt>
                <c:pt idx="12">
                  <c:v>2002  </c:v>
                </c:pt>
                <c:pt idx="13">
                  <c:v>2003  </c:v>
                </c:pt>
                <c:pt idx="14">
                  <c:v>2004  </c:v>
                </c:pt>
                <c:pt idx="15">
                  <c:v>2005  </c:v>
                </c:pt>
                <c:pt idx="16">
                  <c:v>2006  </c:v>
                </c:pt>
                <c:pt idx="17">
                  <c:v>2007  </c:v>
                </c:pt>
                <c:pt idx="18">
                  <c:v>2008  </c:v>
                </c:pt>
                <c:pt idx="19">
                  <c:v>2009  </c:v>
                </c:pt>
                <c:pt idx="20">
                  <c:v>2010  </c:v>
                </c:pt>
                <c:pt idx="21">
                  <c:v>2011  </c:v>
                </c:pt>
                <c:pt idx="22">
                  <c:v>2012  </c:v>
                </c:pt>
                <c:pt idx="23">
                  <c:v>2013  </c:v>
                </c:pt>
              </c:strCache>
            </c:strRef>
          </c:cat>
          <c:val>
            <c:numRef>
              <c:f>átlagkor!$C$7:$C$30</c:f>
              <c:numCache>
                <c:formatCode>0.00___;</c:formatCode>
                <c:ptCount val="24"/>
                <c:pt idx="0">
                  <c:v>26.45</c:v>
                </c:pt>
                <c:pt idx="1">
                  <c:v>26.44</c:v>
                </c:pt>
                <c:pt idx="2">
                  <c:v>26.31</c:v>
                </c:pt>
                <c:pt idx="3">
                  <c:v>26.42</c:v>
                </c:pt>
                <c:pt idx="4">
                  <c:v>26.44</c:v>
                </c:pt>
                <c:pt idx="5">
                  <c:v>26.48</c:v>
                </c:pt>
                <c:pt idx="6">
                  <c:v>26.59</c:v>
                </c:pt>
                <c:pt idx="7">
                  <c:v>26.72</c:v>
                </c:pt>
                <c:pt idx="8">
                  <c:v>26.98</c:v>
                </c:pt>
                <c:pt idx="9">
                  <c:v>27.19</c:v>
                </c:pt>
                <c:pt idx="10">
                  <c:v>27.51</c:v>
                </c:pt>
                <c:pt idx="11">
                  <c:v>27.89</c:v>
                </c:pt>
                <c:pt idx="12">
                  <c:v>28.235713137160314</c:v>
                </c:pt>
                <c:pt idx="13">
                  <c:v>28.473369583019423</c:v>
                </c:pt>
                <c:pt idx="14">
                  <c:v>28.916774193548388</c:v>
                </c:pt>
                <c:pt idx="15">
                  <c:v>29.152624529625612</c:v>
                </c:pt>
                <c:pt idx="16">
                  <c:v>29.460634458496344</c:v>
                </c:pt>
                <c:pt idx="17">
                  <c:v>29.834132370338086</c:v>
                </c:pt>
                <c:pt idx="18">
                  <c:v>30.052786966333819</c:v>
                </c:pt>
                <c:pt idx="19">
                  <c:v>30.371192477115812</c:v>
                </c:pt>
                <c:pt idx="20">
                  <c:v>30.712151089654235</c:v>
                </c:pt>
                <c:pt idx="21">
                  <c:v>30.928814619232906</c:v>
                </c:pt>
                <c:pt idx="22" formatCode="0.00_)">
                  <c:v>31</c:v>
                </c:pt>
                <c:pt idx="23" formatCode="0.00_)">
                  <c:v>31.05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BEB8-4C12-A606-BD8C520F7B55}"/>
            </c:ext>
          </c:extLst>
        </c:ser>
        <c:ser>
          <c:idx val="2"/>
          <c:order val="2"/>
          <c:tx>
            <c:strRef>
              <c:f>átlagkor!$D$6</c:f>
              <c:strCache>
                <c:ptCount val="1"/>
                <c:pt idx="0">
                  <c:v>harmadik gyermek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átlagkor!$A$7:$A$30</c:f>
              <c:strCache>
                <c:ptCount val="24"/>
                <c:pt idx="0">
                  <c:v>1990</c:v>
                </c:pt>
                <c:pt idx="1">
                  <c:v>1991</c:v>
                </c:pt>
                <c:pt idx="2">
                  <c:v>1992</c:v>
                </c:pt>
                <c:pt idx="3">
                  <c:v>1993</c:v>
                </c:pt>
                <c:pt idx="4">
                  <c:v>1994</c:v>
                </c:pt>
                <c:pt idx="5">
                  <c:v>1995  </c:v>
                </c:pt>
                <c:pt idx="6">
                  <c:v>1996  </c:v>
                </c:pt>
                <c:pt idx="7">
                  <c:v>1997  </c:v>
                </c:pt>
                <c:pt idx="8">
                  <c:v>1998  </c:v>
                </c:pt>
                <c:pt idx="9">
                  <c:v>1999  </c:v>
                </c:pt>
                <c:pt idx="10">
                  <c:v>2000  </c:v>
                </c:pt>
                <c:pt idx="11">
                  <c:v>2001  </c:v>
                </c:pt>
                <c:pt idx="12">
                  <c:v>2002  </c:v>
                </c:pt>
                <c:pt idx="13">
                  <c:v>2003  </c:v>
                </c:pt>
                <c:pt idx="14">
                  <c:v>2004  </c:v>
                </c:pt>
                <c:pt idx="15">
                  <c:v>2005  </c:v>
                </c:pt>
                <c:pt idx="16">
                  <c:v>2006  </c:v>
                </c:pt>
                <c:pt idx="17">
                  <c:v>2007  </c:v>
                </c:pt>
                <c:pt idx="18">
                  <c:v>2008  </c:v>
                </c:pt>
                <c:pt idx="19">
                  <c:v>2009  </c:v>
                </c:pt>
                <c:pt idx="20">
                  <c:v>2010  </c:v>
                </c:pt>
                <c:pt idx="21">
                  <c:v>2011  </c:v>
                </c:pt>
                <c:pt idx="22">
                  <c:v>2012  </c:v>
                </c:pt>
                <c:pt idx="23">
                  <c:v>2013  </c:v>
                </c:pt>
              </c:strCache>
            </c:strRef>
          </c:cat>
          <c:val>
            <c:numRef>
              <c:f>átlagkor!$D$7:$D$30</c:f>
              <c:numCache>
                <c:formatCode>0.00___;</c:formatCode>
                <c:ptCount val="24"/>
                <c:pt idx="0">
                  <c:v>29.41</c:v>
                </c:pt>
                <c:pt idx="1">
                  <c:v>29.51</c:v>
                </c:pt>
                <c:pt idx="2">
                  <c:v>29.44</c:v>
                </c:pt>
                <c:pt idx="3">
                  <c:v>29.3</c:v>
                </c:pt>
                <c:pt idx="4">
                  <c:v>29.28</c:v>
                </c:pt>
                <c:pt idx="5">
                  <c:v>29.18</c:v>
                </c:pt>
                <c:pt idx="6">
                  <c:v>29.2</c:v>
                </c:pt>
                <c:pt idx="7">
                  <c:v>29.08</c:v>
                </c:pt>
                <c:pt idx="8">
                  <c:v>29.03</c:v>
                </c:pt>
                <c:pt idx="9">
                  <c:v>29.18</c:v>
                </c:pt>
                <c:pt idx="10">
                  <c:v>29.46</c:v>
                </c:pt>
                <c:pt idx="11">
                  <c:v>29.73</c:v>
                </c:pt>
                <c:pt idx="12">
                  <c:v>29.97531324582339</c:v>
                </c:pt>
                <c:pt idx="13">
                  <c:v>30.205574778931179</c:v>
                </c:pt>
                <c:pt idx="14">
                  <c:v>30.456209619526202</c:v>
                </c:pt>
                <c:pt idx="15">
                  <c:v>30.817300902314635</c:v>
                </c:pt>
                <c:pt idx="16">
                  <c:v>30.939127429142022</c:v>
                </c:pt>
                <c:pt idx="17">
                  <c:v>31.108754801536492</c:v>
                </c:pt>
                <c:pt idx="18">
                  <c:v>31.266605679739083</c:v>
                </c:pt>
                <c:pt idx="19">
                  <c:v>31.562963587322994</c:v>
                </c:pt>
                <c:pt idx="20">
                  <c:v>31.767545063592276</c:v>
                </c:pt>
                <c:pt idx="21">
                  <c:v>32.034299858557283</c:v>
                </c:pt>
                <c:pt idx="22" formatCode="0.00_)">
                  <c:v>32.21</c:v>
                </c:pt>
                <c:pt idx="23" formatCode="0.00_)">
                  <c:v>32.4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2-BEB8-4C12-A606-BD8C520F7B5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939176"/>
        <c:axId val="130939960"/>
      </c:lineChart>
      <c:catAx>
        <c:axId val="13093917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39960"/>
        <c:crosses val="autoZero"/>
        <c:auto val="1"/>
        <c:lblAlgn val="ctr"/>
        <c:lblOffset val="100"/>
        <c:noMultiLvlLbl val="0"/>
      </c:catAx>
      <c:valAx>
        <c:axId val="130939960"/>
        <c:scaling>
          <c:orientation val="minMax"/>
          <c:min val="2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__;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391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TTAReprodukció!$W$23</c:f>
              <c:strCache>
                <c:ptCount val="1"/>
                <c:pt idx="0">
                  <c:v>tényleges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TTAReprodukció!$V$24:$V$67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 formatCode="0">
                  <c:v>2001</c:v>
                </c:pt>
                <c:pt idx="32" formatCode="0">
                  <c:v>2002</c:v>
                </c:pt>
                <c:pt idx="33" formatCode="0">
                  <c:v>2003</c:v>
                </c:pt>
                <c:pt idx="34" formatCode="0">
                  <c:v>2004</c:v>
                </c:pt>
                <c:pt idx="35" formatCode="0">
                  <c:v>2005</c:v>
                </c:pt>
                <c:pt idx="36" formatCode="0">
                  <c:v>2006</c:v>
                </c:pt>
                <c:pt idx="37" formatCode="0">
                  <c:v>2007</c:v>
                </c:pt>
                <c:pt idx="38" formatCode="0">
                  <c:v>2008</c:v>
                </c:pt>
                <c:pt idx="39" formatCode="0">
                  <c:v>2009</c:v>
                </c:pt>
                <c:pt idx="40" formatCode="0">
                  <c:v>2010</c:v>
                </c:pt>
                <c:pt idx="41" formatCode="0">
                  <c:v>2011</c:v>
                </c:pt>
                <c:pt idx="42" formatCode="0">
                  <c:v>2012</c:v>
                </c:pt>
                <c:pt idx="43" formatCode="0">
                  <c:v>2013</c:v>
                </c:pt>
              </c:numCache>
            </c:numRef>
          </c:cat>
          <c:val>
            <c:numRef>
              <c:f>TTAReprodukció!$W$24:$W$67</c:f>
              <c:numCache>
                <c:formatCode>0.00_)</c:formatCode>
                <c:ptCount val="44"/>
                <c:pt idx="0">
                  <c:v>1.97</c:v>
                </c:pt>
                <c:pt idx="1">
                  <c:v>1.92</c:v>
                </c:pt>
                <c:pt idx="2">
                  <c:v>1.93</c:v>
                </c:pt>
                <c:pt idx="3">
                  <c:v>1.95</c:v>
                </c:pt>
                <c:pt idx="4">
                  <c:v>2.2999999999999998</c:v>
                </c:pt>
                <c:pt idx="5">
                  <c:v>2.38</c:v>
                </c:pt>
                <c:pt idx="6">
                  <c:v>2.2599999999999998</c:v>
                </c:pt>
                <c:pt idx="7">
                  <c:v>2.17</c:v>
                </c:pt>
                <c:pt idx="8">
                  <c:v>2.08</c:v>
                </c:pt>
                <c:pt idx="9">
                  <c:v>2.02</c:v>
                </c:pt>
                <c:pt idx="10">
                  <c:v>1.92</c:v>
                </c:pt>
                <c:pt idx="11">
                  <c:v>1.88</c:v>
                </c:pt>
                <c:pt idx="12">
                  <c:v>1.78</c:v>
                </c:pt>
                <c:pt idx="13">
                  <c:v>1.73</c:v>
                </c:pt>
                <c:pt idx="14">
                  <c:v>1.73</c:v>
                </c:pt>
                <c:pt idx="15">
                  <c:v>1.83</c:v>
                </c:pt>
                <c:pt idx="16">
                  <c:v>1.83</c:v>
                </c:pt>
                <c:pt idx="17">
                  <c:v>1.81</c:v>
                </c:pt>
                <c:pt idx="18">
                  <c:v>1.79</c:v>
                </c:pt>
                <c:pt idx="19">
                  <c:v>1.78</c:v>
                </c:pt>
                <c:pt idx="20">
                  <c:v>1.84</c:v>
                </c:pt>
                <c:pt idx="21">
                  <c:v>1.86</c:v>
                </c:pt>
                <c:pt idx="22">
                  <c:v>1.77</c:v>
                </c:pt>
                <c:pt idx="23">
                  <c:v>1.69</c:v>
                </c:pt>
                <c:pt idx="24">
                  <c:v>1.64</c:v>
                </c:pt>
                <c:pt idx="25">
                  <c:v>1.57</c:v>
                </c:pt>
                <c:pt idx="26">
                  <c:v>1.46</c:v>
                </c:pt>
                <c:pt idx="27">
                  <c:v>1.38</c:v>
                </c:pt>
                <c:pt idx="28">
                  <c:v>1.33</c:v>
                </c:pt>
                <c:pt idx="29">
                  <c:v>1.29</c:v>
                </c:pt>
                <c:pt idx="30">
                  <c:v>1.33</c:v>
                </c:pt>
                <c:pt idx="31">
                  <c:v>1.31</c:v>
                </c:pt>
                <c:pt idx="32">
                  <c:v>1.31</c:v>
                </c:pt>
                <c:pt idx="33">
                  <c:v>1.28</c:v>
                </c:pt>
                <c:pt idx="34">
                  <c:v>1.28</c:v>
                </c:pt>
                <c:pt idx="35">
                  <c:v>1.32</c:v>
                </c:pt>
                <c:pt idx="36">
                  <c:v>1.35</c:v>
                </c:pt>
                <c:pt idx="37">
                  <c:v>1.32</c:v>
                </c:pt>
                <c:pt idx="38">
                  <c:v>1.35</c:v>
                </c:pt>
                <c:pt idx="39">
                  <c:v>1.32</c:v>
                </c:pt>
                <c:pt idx="40">
                  <c:v>1.25</c:v>
                </c:pt>
                <c:pt idx="41">
                  <c:v>1.2376441287187381</c:v>
                </c:pt>
                <c:pt idx="42">
                  <c:v>1.34</c:v>
                </c:pt>
                <c:pt idx="43">
                  <c:v>1.34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0-48ED-426A-BCDC-830B62F73998}"/>
            </c:ext>
          </c:extLst>
        </c:ser>
        <c:ser>
          <c:idx val="1"/>
          <c:order val="1"/>
          <c:tx>
            <c:strRef>
              <c:f>TTAReprodukció!$X$23</c:f>
              <c:strCache>
                <c:ptCount val="1"/>
                <c:pt idx="0">
                  <c:v>reprodukció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TTAReprodukció!$V$24:$V$67</c:f>
              <c:numCache>
                <c:formatCode>General</c:formatCode>
                <c:ptCount val="44"/>
                <c:pt idx="0">
                  <c:v>1970</c:v>
                </c:pt>
                <c:pt idx="1">
                  <c:v>1971</c:v>
                </c:pt>
                <c:pt idx="2">
                  <c:v>1972</c:v>
                </c:pt>
                <c:pt idx="3">
                  <c:v>1973</c:v>
                </c:pt>
                <c:pt idx="4">
                  <c:v>1974</c:v>
                </c:pt>
                <c:pt idx="5">
                  <c:v>1975</c:v>
                </c:pt>
                <c:pt idx="6">
                  <c:v>1976</c:v>
                </c:pt>
                <c:pt idx="7">
                  <c:v>1977</c:v>
                </c:pt>
                <c:pt idx="8">
                  <c:v>1978</c:v>
                </c:pt>
                <c:pt idx="9">
                  <c:v>1979</c:v>
                </c:pt>
                <c:pt idx="10">
                  <c:v>1980</c:v>
                </c:pt>
                <c:pt idx="11">
                  <c:v>1981</c:v>
                </c:pt>
                <c:pt idx="12">
                  <c:v>1982</c:v>
                </c:pt>
                <c:pt idx="13">
                  <c:v>1983</c:v>
                </c:pt>
                <c:pt idx="14">
                  <c:v>1984</c:v>
                </c:pt>
                <c:pt idx="15">
                  <c:v>1985</c:v>
                </c:pt>
                <c:pt idx="16">
                  <c:v>1986</c:v>
                </c:pt>
                <c:pt idx="17">
                  <c:v>1987</c:v>
                </c:pt>
                <c:pt idx="18">
                  <c:v>1988</c:v>
                </c:pt>
                <c:pt idx="19">
                  <c:v>1989</c:v>
                </c:pt>
                <c:pt idx="20">
                  <c:v>1990</c:v>
                </c:pt>
                <c:pt idx="21">
                  <c:v>1991</c:v>
                </c:pt>
                <c:pt idx="22">
                  <c:v>1992</c:v>
                </c:pt>
                <c:pt idx="23">
                  <c:v>1993</c:v>
                </c:pt>
                <c:pt idx="24">
                  <c:v>1994</c:v>
                </c:pt>
                <c:pt idx="25">
                  <c:v>1995</c:v>
                </c:pt>
                <c:pt idx="26">
                  <c:v>1996</c:v>
                </c:pt>
                <c:pt idx="27">
                  <c:v>1997</c:v>
                </c:pt>
                <c:pt idx="28">
                  <c:v>1998</c:v>
                </c:pt>
                <c:pt idx="29">
                  <c:v>1999</c:v>
                </c:pt>
                <c:pt idx="30">
                  <c:v>2000</c:v>
                </c:pt>
                <c:pt idx="31" formatCode="0">
                  <c:v>2001</c:v>
                </c:pt>
                <c:pt idx="32" formatCode="0">
                  <c:v>2002</c:v>
                </c:pt>
                <c:pt idx="33" formatCode="0">
                  <c:v>2003</c:v>
                </c:pt>
                <c:pt idx="34" formatCode="0">
                  <c:v>2004</c:v>
                </c:pt>
                <c:pt idx="35" formatCode="0">
                  <c:v>2005</c:v>
                </c:pt>
                <c:pt idx="36" formatCode="0">
                  <c:v>2006</c:v>
                </c:pt>
                <c:pt idx="37" formatCode="0">
                  <c:v>2007</c:v>
                </c:pt>
                <c:pt idx="38" formatCode="0">
                  <c:v>2008</c:v>
                </c:pt>
                <c:pt idx="39" formatCode="0">
                  <c:v>2009</c:v>
                </c:pt>
                <c:pt idx="40" formatCode="0">
                  <c:v>2010</c:v>
                </c:pt>
                <c:pt idx="41" formatCode="0">
                  <c:v>2011</c:v>
                </c:pt>
                <c:pt idx="42" formatCode="0">
                  <c:v>2012</c:v>
                </c:pt>
                <c:pt idx="43" formatCode="0">
                  <c:v>2013</c:v>
                </c:pt>
              </c:numCache>
            </c:numRef>
          </c:cat>
          <c:val>
            <c:numRef>
              <c:f>TTAReprodukció!$X$24:$X$67</c:f>
              <c:numCache>
                <c:formatCode>0.00_)</c:formatCode>
                <c:ptCount val="44"/>
                <c:pt idx="0">
                  <c:v>2.1598055392145969</c:v>
                </c:pt>
                <c:pt idx="1">
                  <c:v>2.155345663997478</c:v>
                </c:pt>
                <c:pt idx="2">
                  <c:v>2.1581505533915024</c:v>
                </c:pt>
                <c:pt idx="3">
                  <c:v>2.1517859492903257</c:v>
                </c:pt>
                <c:pt idx="4">
                  <c:v>2.1532135961019909</c:v>
                </c:pt>
                <c:pt idx="5">
                  <c:v>2.1443433393830729</c:v>
                </c:pt>
                <c:pt idx="6">
                  <c:v>2.1367821516480667</c:v>
                </c:pt>
                <c:pt idx="7">
                  <c:v>2.1229815583058511</c:v>
                </c:pt>
                <c:pt idx="8">
                  <c:v>2.1233067791218554</c:v>
                </c:pt>
                <c:pt idx="9">
                  <c:v>2.113113852137813</c:v>
                </c:pt>
                <c:pt idx="10">
                  <c:v>2.1121390661076083</c:v>
                </c:pt>
                <c:pt idx="11">
                  <c:v>2.0992683345594898</c:v>
                </c:pt>
                <c:pt idx="12">
                  <c:v>2.1155049397840697</c:v>
                </c:pt>
                <c:pt idx="13">
                  <c:v>2.1005354745860365</c:v>
                </c:pt>
                <c:pt idx="14">
                  <c:v>2.1022258354759238</c:v>
                </c:pt>
                <c:pt idx="15">
                  <c:v>2.1137110685693745</c:v>
                </c:pt>
                <c:pt idx="16">
                  <c:v>2.0998819338635215</c:v>
                </c:pt>
                <c:pt idx="17">
                  <c:v>2.1043798572564927</c:v>
                </c:pt>
                <c:pt idx="18">
                  <c:v>2.1024980411673759</c:v>
                </c:pt>
                <c:pt idx="19">
                  <c:v>2.1067188634776493</c:v>
                </c:pt>
                <c:pt idx="20">
                  <c:v>2.0838929186859145</c:v>
                </c:pt>
                <c:pt idx="21">
                  <c:v>2.0970285215207838</c:v>
                </c:pt>
                <c:pt idx="22">
                  <c:v>2.1023570777654692</c:v>
                </c:pt>
                <c:pt idx="23">
                  <c:v>2.0967713235702323</c:v>
                </c:pt>
                <c:pt idx="24">
                  <c:v>2.0966683234898547</c:v>
                </c:pt>
                <c:pt idx="25">
                  <c:v>2.0944929110548398</c:v>
                </c:pt>
                <c:pt idx="26">
                  <c:v>2.0994205509122117</c:v>
                </c:pt>
                <c:pt idx="27">
                  <c:v>2.1031327760192866</c:v>
                </c:pt>
                <c:pt idx="28">
                  <c:v>2.0905819716607006</c:v>
                </c:pt>
                <c:pt idx="29">
                  <c:v>2.1024272244077662</c:v>
                </c:pt>
                <c:pt idx="30">
                  <c:v>2.0944410898230297</c:v>
                </c:pt>
                <c:pt idx="31">
                  <c:v>2.0938789536678528</c:v>
                </c:pt>
                <c:pt idx="32">
                  <c:v>2.0844907009810685</c:v>
                </c:pt>
                <c:pt idx="33">
                  <c:v>2.0956181539246983</c:v>
                </c:pt>
                <c:pt idx="34">
                  <c:v>2.0775200013311665</c:v>
                </c:pt>
                <c:pt idx="35">
                  <c:v>2.0926240192784147</c:v>
                </c:pt>
                <c:pt idx="36">
                  <c:v>2.0726365919935219</c:v>
                </c:pt>
                <c:pt idx="37">
                  <c:v>2.0773204907144738</c:v>
                </c:pt>
                <c:pt idx="38">
                  <c:v>2.0736970394577323</c:v>
                </c:pt>
                <c:pt idx="39">
                  <c:v>2.0799142663956895</c:v>
                </c:pt>
                <c:pt idx="40">
                  <c:v>2.0741436716306465</c:v>
                </c:pt>
                <c:pt idx="41">
                  <c:v>2.0994694696683691</c:v>
                </c:pt>
                <c:pt idx="42">
                  <c:v>2.0925777451054079</c:v>
                </c:pt>
                <c:pt idx="43">
                  <c:v>2.0760539689005961</c:v>
                </c:pt>
              </c:numCache>
            </c:numRef>
          </c:val>
          <c:smooth val="0"/>
          <c:extLst xmlns:c16r2="http://schemas.microsoft.com/office/drawing/2015/06/chart">
            <c:ext xmlns:c16="http://schemas.microsoft.com/office/drawing/2014/chart" uri="{C3380CC4-5D6E-409C-BE32-E72D297353CC}">
              <c16:uniqueId val="{00000001-48ED-426A-BCDC-830B62F7399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937216"/>
        <c:axId val="130936824"/>
      </c:lineChart>
      <c:catAx>
        <c:axId val="1309372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36824"/>
        <c:crosses val="autoZero"/>
        <c:auto val="1"/>
        <c:lblAlgn val="ctr"/>
        <c:lblOffset val="100"/>
        <c:noMultiLvlLbl val="0"/>
      </c:catAx>
      <c:valAx>
        <c:axId val="130936824"/>
        <c:scaling>
          <c:orientation val="minMax"/>
          <c:min val="1.100000000000000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_)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u-HU"/>
          </a:p>
        </c:txPr>
        <c:crossAx val="1309372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accent1">
        <a:lumMod val="20000"/>
        <a:lumOff val="80000"/>
      </a:schemeClr>
    </a:solidFill>
    <a:ln>
      <a:noFill/>
    </a:ln>
    <a:effectLst/>
  </c:spPr>
  <c:txPr>
    <a:bodyPr/>
    <a:lstStyle/>
    <a:p>
      <a:pPr>
        <a:defRPr/>
      </a:pPr>
      <a:endParaRPr lang="hu-HU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hu-H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6.5217391304347824E-2"/>
          <c:y val="0.16252390057361377"/>
          <c:w val="0.91545893719806759"/>
          <c:h val="0.73613766730401531"/>
        </c:manualLayout>
      </c:layout>
      <c:lineChart>
        <c:grouping val="standard"/>
        <c:varyColors val="0"/>
        <c:ser>
          <c:idx val="0"/>
          <c:order val="0"/>
          <c:tx>
            <c:strRef>
              <c:f>Sheet1!$A$2</c:f>
              <c:strCache>
                <c:ptCount val="1"/>
                <c:pt idx="0">
                  <c:v>1990</c:v>
                </c:pt>
              </c:strCache>
            </c:strRef>
          </c:tx>
          <c:spPr>
            <a:ln w="38070">
              <a:solidFill>
                <a:srgbClr val="333399"/>
              </a:solidFill>
              <a:prstDash val="solid"/>
            </a:ln>
          </c:spPr>
          <c:marker>
            <c:symbol val="none"/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</c:numCache>
            </c:numRef>
          </c:cat>
          <c:val>
            <c:numRef>
              <c:f>Sheet1!$B$2:$AJ$2</c:f>
              <c:numCache>
                <c:formatCode>General</c:formatCode>
                <c:ptCount val="35"/>
                <c:pt idx="0">
                  <c:v>0.206499661</c:v>
                </c:pt>
                <c:pt idx="1">
                  <c:v>0.96374421399999999</c:v>
                </c:pt>
                <c:pt idx="2">
                  <c:v>3.1689648419999998</c:v>
                </c:pt>
                <c:pt idx="3">
                  <c:v>10.541023279999999</c:v>
                </c:pt>
                <c:pt idx="4">
                  <c:v>22.008799530000001</c:v>
                </c:pt>
                <c:pt idx="5">
                  <c:v>34.887700529999996</c:v>
                </c:pt>
                <c:pt idx="6">
                  <c:v>46.438718389999998</c:v>
                </c:pt>
                <c:pt idx="7">
                  <c:v>56.410672169999998</c:v>
                </c:pt>
                <c:pt idx="8">
                  <c:v>64.182257570000004</c:v>
                </c:pt>
                <c:pt idx="9">
                  <c:v>70.013113559999994</c:v>
                </c:pt>
                <c:pt idx="10">
                  <c:v>74.068852070000005</c:v>
                </c:pt>
                <c:pt idx="11">
                  <c:v>76.013598799999997</c:v>
                </c:pt>
                <c:pt idx="12">
                  <c:v>77.990504169999994</c:v>
                </c:pt>
                <c:pt idx="13">
                  <c:v>79.247416279999996</c:v>
                </c:pt>
                <c:pt idx="14">
                  <c:v>79.698533409999996</c:v>
                </c:pt>
                <c:pt idx="15">
                  <c:v>80.37192847</c:v>
                </c:pt>
                <c:pt idx="16">
                  <c:v>80.767262700000003</c:v>
                </c:pt>
                <c:pt idx="17">
                  <c:v>80.740619640000006</c:v>
                </c:pt>
                <c:pt idx="18">
                  <c:v>80.392320429999998</c:v>
                </c:pt>
                <c:pt idx="19">
                  <c:v>80.030514769999996</c:v>
                </c:pt>
                <c:pt idx="20">
                  <c:v>79.398431689999995</c:v>
                </c:pt>
                <c:pt idx="21">
                  <c:v>78.996643300000002</c:v>
                </c:pt>
                <c:pt idx="22">
                  <c:v>79.153041000000002</c:v>
                </c:pt>
                <c:pt idx="23">
                  <c:v>79.139122220000004</c:v>
                </c:pt>
                <c:pt idx="24">
                  <c:v>78.721367020000002</c:v>
                </c:pt>
                <c:pt idx="25">
                  <c:v>78.239705639999997</c:v>
                </c:pt>
                <c:pt idx="26">
                  <c:v>77.542720790000004</c:v>
                </c:pt>
                <c:pt idx="27">
                  <c:v>77.221342070000006</c:v>
                </c:pt>
                <c:pt idx="28">
                  <c:v>77.081552919999993</c:v>
                </c:pt>
                <c:pt idx="29">
                  <c:v>76.565696970000005</c:v>
                </c:pt>
                <c:pt idx="30">
                  <c:v>76.755146260000004</c:v>
                </c:pt>
                <c:pt idx="31">
                  <c:v>76.209943289999998</c:v>
                </c:pt>
                <c:pt idx="32">
                  <c:v>75.642737420000003</c:v>
                </c:pt>
                <c:pt idx="33">
                  <c:v>75.395993739999994</c:v>
                </c:pt>
                <c:pt idx="34">
                  <c:v>75.213949819999996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0-C9EE-4B86-A917-D50964D764C0}"/>
            </c:ext>
          </c:extLst>
        </c:ser>
        <c:ser>
          <c:idx val="1"/>
          <c:order val="1"/>
          <c:tx>
            <c:strRef>
              <c:f>Sheet1!$A$3</c:f>
              <c:strCache>
                <c:ptCount val="1"/>
                <c:pt idx="0">
                  <c:v>2000</c:v>
                </c:pt>
              </c:strCache>
            </c:strRef>
          </c:tx>
          <c:spPr>
            <a:ln w="38070">
              <a:solidFill>
                <a:srgbClr val="99CCFF"/>
              </a:solidFill>
              <a:prstDash val="solid"/>
            </a:ln>
          </c:spPr>
          <c:marker>
            <c:symbol val="none"/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</c:numCache>
            </c:numRef>
          </c:cat>
          <c:val>
            <c:numRef>
              <c:f>Sheet1!$B$3:$AJ$3</c:f>
              <c:numCache>
                <c:formatCode>General</c:formatCode>
                <c:ptCount val="35"/>
                <c:pt idx="0">
                  <c:v>0</c:v>
                </c:pt>
                <c:pt idx="1">
                  <c:v>0.167919133</c:v>
                </c:pt>
                <c:pt idx="2">
                  <c:v>0.72075225499999995</c:v>
                </c:pt>
                <c:pt idx="3">
                  <c:v>2.320625148</c:v>
                </c:pt>
                <c:pt idx="4">
                  <c:v>5.3144148879999999</c:v>
                </c:pt>
                <c:pt idx="5">
                  <c:v>9.7106781719999997</c:v>
                </c:pt>
                <c:pt idx="6">
                  <c:v>15.344954270000001</c:v>
                </c:pt>
                <c:pt idx="7">
                  <c:v>21.87739831</c:v>
                </c:pt>
                <c:pt idx="8">
                  <c:v>29.224868000000001</c:v>
                </c:pt>
                <c:pt idx="9">
                  <c:v>36.669630660000003</c:v>
                </c:pt>
                <c:pt idx="10">
                  <c:v>44.025591669999997</c:v>
                </c:pt>
                <c:pt idx="11">
                  <c:v>51.661623179999999</c:v>
                </c:pt>
                <c:pt idx="12">
                  <c:v>57.428607550000002</c:v>
                </c:pt>
                <c:pt idx="13">
                  <c:v>62.471071510000002</c:v>
                </c:pt>
                <c:pt idx="14">
                  <c:v>65.745429580000007</c:v>
                </c:pt>
                <c:pt idx="15">
                  <c:v>68.554396420000003</c:v>
                </c:pt>
                <c:pt idx="16">
                  <c:v>69.443855260000007</c:v>
                </c:pt>
                <c:pt idx="17">
                  <c:v>71.144750689999995</c:v>
                </c:pt>
                <c:pt idx="18">
                  <c:v>71.592391570000004</c:v>
                </c:pt>
                <c:pt idx="19">
                  <c:v>72.220271830000002</c:v>
                </c:pt>
                <c:pt idx="20">
                  <c:v>73.143572730000002</c:v>
                </c:pt>
                <c:pt idx="21">
                  <c:v>72.793967800000004</c:v>
                </c:pt>
                <c:pt idx="22">
                  <c:v>73.101413260000001</c:v>
                </c:pt>
                <c:pt idx="23">
                  <c:v>73.098745930000007</c:v>
                </c:pt>
                <c:pt idx="24">
                  <c:v>72.712390799999994</c:v>
                </c:pt>
                <c:pt idx="25">
                  <c:v>72.680404580000001</c:v>
                </c:pt>
                <c:pt idx="26">
                  <c:v>72.683294230000001</c:v>
                </c:pt>
                <c:pt idx="27">
                  <c:v>72.240072330000004</c:v>
                </c:pt>
                <c:pt idx="28">
                  <c:v>71.721076569999994</c:v>
                </c:pt>
                <c:pt idx="29">
                  <c:v>71.002571860000003</c:v>
                </c:pt>
                <c:pt idx="30">
                  <c:v>70.259803129999995</c:v>
                </c:pt>
                <c:pt idx="31">
                  <c:v>69.571099189999998</c:v>
                </c:pt>
                <c:pt idx="32">
                  <c:v>69.937410349999993</c:v>
                </c:pt>
                <c:pt idx="33">
                  <c:v>69.443909210000001</c:v>
                </c:pt>
                <c:pt idx="34">
                  <c:v>69.094731479999993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1-C9EE-4B86-A917-D50964D764C0}"/>
            </c:ext>
          </c:extLst>
        </c:ser>
        <c:ser>
          <c:idx val="2"/>
          <c:order val="2"/>
          <c:tx>
            <c:strRef>
              <c:f>Sheet1!$A$4</c:f>
              <c:strCache>
                <c:ptCount val="1"/>
                <c:pt idx="0">
                  <c:v>2012</c:v>
                </c:pt>
              </c:strCache>
            </c:strRef>
          </c:tx>
          <c:spPr>
            <a:ln w="38070">
              <a:solidFill>
                <a:srgbClr val="800080"/>
              </a:solidFill>
              <a:prstDash val="solid"/>
            </a:ln>
          </c:spPr>
          <c:marker>
            <c:symbol val="none"/>
          </c:marker>
          <c:cat>
            <c:numRef>
              <c:f>Sheet1!$B$1:$AJ$1</c:f>
              <c:numCache>
                <c:formatCode>General</c:formatCode>
                <c:ptCount val="35"/>
                <c:pt idx="0">
                  <c:v>15</c:v>
                </c:pt>
                <c:pt idx="1">
                  <c:v>16</c:v>
                </c:pt>
                <c:pt idx="2">
                  <c:v>17</c:v>
                </c:pt>
                <c:pt idx="3">
                  <c:v>18</c:v>
                </c:pt>
                <c:pt idx="4">
                  <c:v>19</c:v>
                </c:pt>
                <c:pt idx="5">
                  <c:v>20</c:v>
                </c:pt>
                <c:pt idx="6">
                  <c:v>21</c:v>
                </c:pt>
                <c:pt idx="7">
                  <c:v>22</c:v>
                </c:pt>
                <c:pt idx="8">
                  <c:v>23</c:v>
                </c:pt>
                <c:pt idx="9">
                  <c:v>24</c:v>
                </c:pt>
                <c:pt idx="10">
                  <c:v>25</c:v>
                </c:pt>
                <c:pt idx="11">
                  <c:v>26</c:v>
                </c:pt>
                <c:pt idx="12">
                  <c:v>27</c:v>
                </c:pt>
                <c:pt idx="13">
                  <c:v>28</c:v>
                </c:pt>
                <c:pt idx="14">
                  <c:v>29</c:v>
                </c:pt>
                <c:pt idx="15">
                  <c:v>30</c:v>
                </c:pt>
                <c:pt idx="16">
                  <c:v>31</c:v>
                </c:pt>
                <c:pt idx="17">
                  <c:v>32</c:v>
                </c:pt>
                <c:pt idx="18">
                  <c:v>33</c:v>
                </c:pt>
                <c:pt idx="19">
                  <c:v>34</c:v>
                </c:pt>
                <c:pt idx="20">
                  <c:v>35</c:v>
                </c:pt>
                <c:pt idx="21">
                  <c:v>36</c:v>
                </c:pt>
                <c:pt idx="22">
                  <c:v>37</c:v>
                </c:pt>
                <c:pt idx="23">
                  <c:v>38</c:v>
                </c:pt>
                <c:pt idx="24">
                  <c:v>39</c:v>
                </c:pt>
                <c:pt idx="25">
                  <c:v>40</c:v>
                </c:pt>
                <c:pt idx="26">
                  <c:v>41</c:v>
                </c:pt>
                <c:pt idx="27">
                  <c:v>42</c:v>
                </c:pt>
                <c:pt idx="28">
                  <c:v>43</c:v>
                </c:pt>
                <c:pt idx="29">
                  <c:v>44</c:v>
                </c:pt>
                <c:pt idx="30">
                  <c:v>45</c:v>
                </c:pt>
                <c:pt idx="31">
                  <c:v>46</c:v>
                </c:pt>
                <c:pt idx="32">
                  <c:v>47</c:v>
                </c:pt>
                <c:pt idx="33">
                  <c:v>48</c:v>
                </c:pt>
                <c:pt idx="34">
                  <c:v>49</c:v>
                </c:pt>
              </c:numCache>
            </c:numRef>
          </c:cat>
          <c:val>
            <c:numRef>
              <c:f>Sheet1!$B$4:$AJ$4</c:f>
              <c:numCache>
                <c:formatCode>General</c:formatCode>
                <c:ptCount val="35"/>
                <c:pt idx="0">
                  <c:v>0</c:v>
                </c:pt>
                <c:pt idx="1">
                  <c:v>0.15660985699999999</c:v>
                </c:pt>
                <c:pt idx="2">
                  <c:v>0.639029395</c:v>
                </c:pt>
                <c:pt idx="3">
                  <c:v>0.87776275800000003</c:v>
                </c:pt>
                <c:pt idx="4">
                  <c:v>1.325183539</c:v>
                </c:pt>
                <c:pt idx="5">
                  <c:v>1.9514463470000001</c:v>
                </c:pt>
                <c:pt idx="6">
                  <c:v>2.812658549</c:v>
                </c:pt>
                <c:pt idx="7">
                  <c:v>4.3330198160000002</c:v>
                </c:pt>
                <c:pt idx="8">
                  <c:v>6.5172723770000003</c:v>
                </c:pt>
                <c:pt idx="9">
                  <c:v>9.5439323869999999</c:v>
                </c:pt>
                <c:pt idx="10">
                  <c:v>13.298171480000001</c:v>
                </c:pt>
                <c:pt idx="11">
                  <c:v>18.02905239</c:v>
                </c:pt>
                <c:pt idx="12">
                  <c:v>23.34748239</c:v>
                </c:pt>
                <c:pt idx="13">
                  <c:v>28.58605618</c:v>
                </c:pt>
                <c:pt idx="14">
                  <c:v>34.18735942</c:v>
                </c:pt>
                <c:pt idx="15">
                  <c:v>39.12306032</c:v>
                </c:pt>
                <c:pt idx="16">
                  <c:v>42.42712847</c:v>
                </c:pt>
                <c:pt idx="17">
                  <c:v>46.7038631</c:v>
                </c:pt>
                <c:pt idx="18">
                  <c:v>49.57657725</c:v>
                </c:pt>
                <c:pt idx="19">
                  <c:v>52.366569579999997</c:v>
                </c:pt>
                <c:pt idx="20">
                  <c:v>54.481393050000001</c:v>
                </c:pt>
                <c:pt idx="21">
                  <c:v>56.07260024</c:v>
                </c:pt>
                <c:pt idx="22">
                  <c:v>57.170239119999998</c:v>
                </c:pt>
                <c:pt idx="23">
                  <c:v>59.066292670000003</c:v>
                </c:pt>
                <c:pt idx="24">
                  <c:v>59.660855699999999</c:v>
                </c:pt>
                <c:pt idx="25">
                  <c:v>60.69408962</c:v>
                </c:pt>
                <c:pt idx="26">
                  <c:v>60.746439219999999</c:v>
                </c:pt>
                <c:pt idx="27">
                  <c:v>61.648027749999997</c:v>
                </c:pt>
                <c:pt idx="28">
                  <c:v>62.03354444</c:v>
                </c:pt>
                <c:pt idx="29">
                  <c:v>62.268622860000001</c:v>
                </c:pt>
                <c:pt idx="30">
                  <c:v>63.068754300000002</c:v>
                </c:pt>
                <c:pt idx="31">
                  <c:v>62.858036990000002</c:v>
                </c:pt>
                <c:pt idx="32">
                  <c:v>63.199879590000002</c:v>
                </c:pt>
                <c:pt idx="33">
                  <c:v>62.903442040000002</c:v>
                </c:pt>
                <c:pt idx="34">
                  <c:v>63.247322130000001</c:v>
                </c:pt>
              </c:numCache>
            </c:numRef>
          </c:val>
          <c:smooth val="1"/>
          <c:extLst xmlns:c16r2="http://schemas.microsoft.com/office/drawing/2015/06/chart">
            <c:ext xmlns:c16="http://schemas.microsoft.com/office/drawing/2014/chart" uri="{C3380CC4-5D6E-409C-BE32-E72D297353CC}">
              <c16:uniqueId val="{00000002-C9EE-4B86-A917-D50964D764C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30938784"/>
        <c:axId val="130937608"/>
      </c:lineChart>
      <c:catAx>
        <c:axId val="130938784"/>
        <c:scaling>
          <c:orientation val="minMax"/>
        </c:scaling>
        <c:delete val="0"/>
        <c:axPos val="b"/>
        <c:title>
          <c:tx>
            <c:rich>
              <a:bodyPr/>
              <a:lstStyle/>
              <a:p>
                <a:pPr>
                  <a:defRPr sz="9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Korév</a:t>
                </a:r>
              </a:p>
            </c:rich>
          </c:tx>
          <c:layout>
            <c:manualLayout>
              <c:xMode val="edge"/>
              <c:yMode val="edge"/>
              <c:x val="0.47584541062801933"/>
              <c:y val="0.95602294455066916"/>
            </c:manualLayout>
          </c:layout>
          <c:overlay val="0"/>
          <c:spPr>
            <a:noFill/>
            <a:ln w="2538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0937608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130937608"/>
        <c:scaling>
          <c:orientation val="minMax"/>
          <c:max val="90"/>
          <c:min val="0"/>
        </c:scaling>
        <c:delete val="0"/>
        <c:axPos val="l"/>
        <c:majorGridlines>
          <c:spPr>
            <a:ln w="3173">
              <a:solidFill>
                <a:srgbClr val="969696"/>
              </a:solidFill>
              <a:prstDash val="solid"/>
            </a:ln>
          </c:spPr>
        </c:majorGridlines>
        <c:title>
          <c:tx>
            <c:rich>
              <a:bodyPr rot="0" vert="horz"/>
              <a:lstStyle/>
              <a:p>
                <a:pPr algn="ctr">
                  <a:defRPr sz="999" b="0" i="0" u="none" strike="noStrike" baseline="0">
                    <a:solidFill>
                      <a:schemeClr val="tx1"/>
                    </a:solidFill>
                    <a:latin typeface="Arial"/>
                    <a:ea typeface="Arial"/>
                    <a:cs typeface="Arial"/>
                  </a:defRPr>
                </a:pPr>
                <a:r>
                  <a:rPr lang="hu-HU"/>
                  <a:t>%</a:t>
                </a:r>
              </a:p>
            </c:rich>
          </c:tx>
          <c:layout>
            <c:manualLayout>
              <c:xMode val="edge"/>
              <c:yMode val="edge"/>
              <c:x val="5.7971014492753624E-2"/>
              <c:y val="9.9426386233269604E-2"/>
            </c:manualLayout>
          </c:layout>
          <c:overlay val="0"/>
          <c:spPr>
            <a:noFill/>
            <a:ln w="25380">
              <a:noFill/>
            </a:ln>
          </c:spPr>
        </c:title>
        <c:numFmt formatCode="General" sourceLinked="1"/>
        <c:majorTickMark val="out"/>
        <c:minorTickMark val="none"/>
        <c:tickLblPos val="nextTo"/>
        <c:spPr>
          <a:ln w="3173">
            <a:solidFill>
              <a:schemeClr val="tx1"/>
            </a:solidFill>
            <a:prstDash val="solid"/>
          </a:ln>
        </c:spPr>
        <c:txPr>
          <a:bodyPr rot="0" vert="horz"/>
          <a:lstStyle/>
          <a:p>
            <a:pPr>
              <a:defRPr sz="999" b="0" i="0" u="none" strike="noStrike" baseline="0">
                <a:solidFill>
                  <a:schemeClr val="tx1"/>
                </a:solidFill>
                <a:latin typeface="Arial"/>
                <a:ea typeface="Arial"/>
                <a:cs typeface="Arial"/>
              </a:defRPr>
            </a:pPr>
            <a:endParaRPr lang="hu-HU"/>
          </a:p>
        </c:txPr>
        <c:crossAx val="130938784"/>
        <c:crosses val="autoZero"/>
        <c:crossBetween val="midCat"/>
        <c:majorUnit val="15"/>
      </c:valAx>
      <c:spPr>
        <a:noFill/>
        <a:ln w="12690">
          <a:solidFill>
            <a:srgbClr val="333333"/>
          </a:solidFill>
          <a:prstDash val="solid"/>
        </a:ln>
      </c:spPr>
    </c:plotArea>
    <c:legend>
      <c:legendPos val="r"/>
      <c:layout>
        <c:manualLayout>
          <c:xMode val="edge"/>
          <c:yMode val="edge"/>
          <c:x val="0.77053140096618356"/>
          <c:y val="0.78585086042065011"/>
          <c:w val="0.16183574879227053"/>
          <c:h val="9.9426386233269604E-2"/>
        </c:manualLayout>
      </c:layout>
      <c:overlay val="0"/>
      <c:spPr>
        <a:noFill/>
        <a:ln w="25380">
          <a:noFill/>
        </a:ln>
      </c:spPr>
      <c:txPr>
        <a:bodyPr/>
        <a:lstStyle/>
        <a:p>
          <a:pPr>
            <a:defRPr sz="919" b="0" i="0" u="none" strike="noStrike" baseline="0">
              <a:solidFill>
                <a:schemeClr val="tx1"/>
              </a:solidFill>
              <a:latin typeface="Arial"/>
              <a:ea typeface="Arial"/>
              <a:cs typeface="Arial"/>
            </a:defRPr>
          </a:pPr>
          <a:endParaRPr lang="hu-HU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</c:spPr>
  <c:txPr>
    <a:bodyPr/>
    <a:lstStyle/>
    <a:p>
      <a:pPr>
        <a:defRPr sz="999" b="0" i="0" u="none" strike="noStrike" baseline="0">
          <a:solidFill>
            <a:schemeClr val="tx1"/>
          </a:solidFill>
          <a:latin typeface="Arial"/>
          <a:ea typeface="Arial"/>
          <a:cs typeface="Arial"/>
        </a:defRPr>
      </a:pPr>
      <a:endParaRPr lang="hu-HU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0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0.18029</cdr:x>
      <cdr:y>0.63021</cdr:y>
    </cdr:from>
    <cdr:to>
      <cdr:x>0.21507</cdr:x>
      <cdr:y>0.68961</cdr:y>
    </cdr:to>
    <cdr:sp macro="" textlink="">
      <cdr:nvSpPr>
        <cdr:cNvPr id="2" name="Szövegdoboz 1"/>
        <cdr:cNvSpPr txBox="1"/>
      </cdr:nvSpPr>
      <cdr:spPr>
        <a:xfrm xmlns:a="http://schemas.openxmlformats.org/drawingml/2006/main">
          <a:off x="1964039" y="3496277"/>
          <a:ext cx="378941" cy="32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600" dirty="0">
              <a:solidFill>
                <a:srgbClr val="FF0000"/>
              </a:solidFill>
            </a:rPr>
            <a:t>1.</a:t>
          </a:r>
        </a:p>
      </cdr:txBody>
    </cdr:sp>
  </cdr:relSizeAnchor>
  <cdr:relSizeAnchor xmlns:cdr="http://schemas.openxmlformats.org/drawingml/2006/chartDrawing">
    <cdr:from>
      <cdr:x>0.39127</cdr:x>
      <cdr:y>0.64296</cdr:y>
    </cdr:from>
    <cdr:to>
      <cdr:x>0.42605</cdr:x>
      <cdr:y>0.70235</cdr:y>
    </cdr:to>
    <cdr:sp macro="" textlink="">
      <cdr:nvSpPr>
        <cdr:cNvPr id="3" name="Szövegdoboz 2"/>
        <cdr:cNvSpPr txBox="1"/>
      </cdr:nvSpPr>
      <cdr:spPr>
        <a:xfrm xmlns:a="http://schemas.openxmlformats.org/drawingml/2006/main">
          <a:off x="4262397" y="3566986"/>
          <a:ext cx="378941" cy="32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600" dirty="0">
              <a:solidFill>
                <a:srgbClr val="FF0000"/>
              </a:solidFill>
            </a:rPr>
            <a:t>2.</a:t>
          </a:r>
        </a:p>
      </cdr:txBody>
    </cdr:sp>
  </cdr:relSizeAnchor>
  <cdr:relSizeAnchor xmlns:cdr="http://schemas.openxmlformats.org/drawingml/2006/chartDrawing">
    <cdr:from>
      <cdr:x>0.58334</cdr:x>
      <cdr:y>0.64296</cdr:y>
    </cdr:from>
    <cdr:to>
      <cdr:x>0.61812</cdr:x>
      <cdr:y>0.70235</cdr:y>
    </cdr:to>
    <cdr:sp macro="" textlink="">
      <cdr:nvSpPr>
        <cdr:cNvPr id="4" name="Szövegdoboz 3"/>
        <cdr:cNvSpPr txBox="1"/>
      </cdr:nvSpPr>
      <cdr:spPr>
        <a:xfrm xmlns:a="http://schemas.openxmlformats.org/drawingml/2006/main">
          <a:off x="6354807" y="3566986"/>
          <a:ext cx="378941" cy="32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600" dirty="0">
              <a:solidFill>
                <a:srgbClr val="FF0000"/>
              </a:solidFill>
            </a:rPr>
            <a:t>3.</a:t>
          </a:r>
        </a:p>
      </cdr:txBody>
    </cdr:sp>
  </cdr:relSizeAnchor>
  <cdr:relSizeAnchor xmlns:cdr="http://schemas.openxmlformats.org/drawingml/2006/chartDrawing">
    <cdr:from>
      <cdr:x>0.78978</cdr:x>
      <cdr:y>0.64147</cdr:y>
    </cdr:from>
    <cdr:to>
      <cdr:x>0.82456</cdr:x>
      <cdr:y>0.70087</cdr:y>
    </cdr:to>
    <cdr:sp macro="" textlink="">
      <cdr:nvSpPr>
        <cdr:cNvPr id="5" name="Szövegdoboz 4"/>
        <cdr:cNvSpPr txBox="1"/>
      </cdr:nvSpPr>
      <cdr:spPr>
        <a:xfrm xmlns:a="http://schemas.openxmlformats.org/drawingml/2006/main">
          <a:off x="8603737" y="3558748"/>
          <a:ext cx="378941" cy="32951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pPr algn="ctr"/>
          <a:r>
            <a:rPr lang="hu-HU" sz="1600" dirty="0">
              <a:solidFill>
                <a:srgbClr val="FF0000"/>
              </a:solidFill>
            </a:rPr>
            <a:t>4.</a:t>
          </a:r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66167AA-C01E-4C4E-8B1B-5C3ABCD2FD40}" type="datetimeFigureOut">
              <a:rPr lang="hu-HU" smtClean="0"/>
              <a:t>2017.05.12.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79F14A-F140-4773-BD02-06DC9563E1C3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42722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79F14A-F140-4773-BD02-06DC9563E1C3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732197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Alcím mintájának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FE4726-A2FE-4459-B90A-649DEF0F3E8C}" type="datetime1">
              <a:rPr lang="hu-HU" smtClean="0"/>
              <a:t>2017.05.12.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21723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25CCE-D07D-4134-A6F0-513D9EE0427D}" type="datetime1">
              <a:rPr lang="hu-HU" smtClean="0"/>
              <a:t>2017.05.12.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6042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DFF234-52F2-4A66-9905-FFF21AC6BAB5}" type="datetime1">
              <a:rPr lang="hu-HU" smtClean="0"/>
              <a:t>2017.05.12.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7137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BBC67D-8A06-4BB4-88C7-894EE57688DB}" type="datetime1">
              <a:rPr lang="hu-HU" smtClean="0"/>
              <a:t>2017.05.12.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84633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F6A56-1EB1-48FC-B723-46DBFA4BEAA8}" type="datetime1">
              <a:rPr lang="hu-HU" smtClean="0"/>
              <a:t>2017.05.12.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58292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D9AE9B-2758-4AE3-BA73-7178F5920347}" type="datetime1">
              <a:rPr lang="hu-HU" smtClean="0"/>
              <a:t>2017.05.12.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31760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3DDEB4-04D5-44A7-8BDC-B57CCD3502B0}" type="datetime1">
              <a:rPr lang="hu-HU" smtClean="0"/>
              <a:t>2017.05.12.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7958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DEC660-B8B1-44DB-AD6F-EC0AF90CE872}" type="datetime1">
              <a:rPr lang="hu-HU" smtClean="0"/>
              <a:t>2017.05.12.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29238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4F2D17-63FB-43BD-B1D2-9AFEA30E2A11}" type="datetime1">
              <a:rPr lang="hu-HU" smtClean="0"/>
              <a:t>2017.05.12.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42597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EA78B-1F84-4223-9ED0-081CDB439084}" type="datetime1">
              <a:rPr lang="hu-HU" smtClean="0"/>
              <a:t>2017.05.12.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270333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809C28-F393-4200-B334-7399CA3A29B5}" type="datetime1">
              <a:rPr lang="hu-HU" smtClean="0"/>
              <a:t>2017.05.12.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667311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5">
                <a:lumMod val="89000"/>
              </a:schemeClr>
            </a:gs>
            <a:gs pos="23000">
              <a:schemeClr val="accent5">
                <a:lumMod val="89000"/>
              </a:schemeClr>
            </a:gs>
            <a:gs pos="69000">
              <a:schemeClr val="accent5">
                <a:lumMod val="75000"/>
              </a:schemeClr>
            </a:gs>
            <a:gs pos="97000">
              <a:schemeClr val="accent5">
                <a:lumMod val="70000"/>
              </a:schemeClr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59A3FC-E8E9-4267-B168-5CF048DC0E3E}" type="datetime1">
              <a:rPr lang="hu-HU" smtClean="0"/>
              <a:t>2017.05.12.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C16C-FAFC-4E28-8D58-E30E2E87F6FE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14638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14" r:id="rId1"/>
    <p:sldLayoutId id="2147483815" r:id="rId2"/>
    <p:sldLayoutId id="2147483816" r:id="rId3"/>
    <p:sldLayoutId id="2147483817" r:id="rId4"/>
    <p:sldLayoutId id="2147483818" r:id="rId5"/>
    <p:sldLayoutId id="2147483819" r:id="rId6"/>
    <p:sldLayoutId id="2147483820" r:id="rId7"/>
    <p:sldLayoutId id="2147483821" r:id="rId8"/>
    <p:sldLayoutId id="2147483822" r:id="rId9"/>
    <p:sldLayoutId id="2147483823" r:id="rId10"/>
    <p:sldLayoutId id="2147483824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400432"/>
            <a:ext cx="9144000" cy="1780017"/>
          </a:xfrm>
        </p:spPr>
        <p:txBody>
          <a:bodyPr/>
          <a:lstStyle/>
          <a:p>
            <a:r>
              <a:rPr lang="hu-HU" b="1" dirty="0">
                <a:solidFill>
                  <a:schemeClr val="bg1"/>
                </a:solidFill>
              </a:rPr>
              <a:t>Demográfiai problémáink megoldási lehetőségei</a:t>
            </a:r>
          </a:p>
        </p:txBody>
      </p:sp>
      <p:sp>
        <p:nvSpPr>
          <p:cNvPr id="4" name="Alcím 2"/>
          <p:cNvSpPr txBox="1">
            <a:spLocks/>
          </p:cNvSpPr>
          <p:nvPr/>
        </p:nvSpPr>
        <p:spPr>
          <a:xfrm>
            <a:off x="1257300" y="3980328"/>
            <a:ext cx="9677400" cy="1983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dirty="0" smtClean="0">
                <a:solidFill>
                  <a:schemeClr val="bg1"/>
                </a:solidFill>
              </a:rPr>
              <a:t>Szolnok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2017. </a:t>
            </a:r>
            <a:r>
              <a:rPr lang="hu-HU" dirty="0">
                <a:solidFill>
                  <a:schemeClr val="bg1"/>
                </a:solidFill>
              </a:rPr>
              <a:t>m</a:t>
            </a:r>
            <a:r>
              <a:rPr lang="hu-HU" dirty="0" smtClean="0">
                <a:solidFill>
                  <a:schemeClr val="bg1"/>
                </a:solidFill>
              </a:rPr>
              <a:t>ájus 11. </a:t>
            </a:r>
            <a:endParaRPr lang="hu-HU" dirty="0">
              <a:solidFill>
                <a:schemeClr val="bg1"/>
              </a:solidFill>
            </a:endParaRPr>
          </a:p>
          <a:p>
            <a:r>
              <a:rPr lang="hu-HU" dirty="0" smtClean="0">
                <a:solidFill>
                  <a:schemeClr val="bg1"/>
                </a:solidFill>
              </a:rPr>
              <a:t>Prof. Dr. Hajnal </a:t>
            </a:r>
            <a:r>
              <a:rPr lang="hu-HU" dirty="0">
                <a:solidFill>
                  <a:schemeClr val="bg1"/>
                </a:solidFill>
              </a:rPr>
              <a:t>Béla, a közgazdaság-tudomány kandidátusa</a:t>
            </a:r>
          </a:p>
        </p:txBody>
      </p:sp>
      <p:sp>
        <p:nvSpPr>
          <p:cNvPr id="3" name="Dia számának helye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608225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Élve születések az anya életkora szerint </a:t>
            </a:r>
            <a:r>
              <a:rPr lang="hu-HU" dirty="0">
                <a:solidFill>
                  <a:schemeClr val="bg1"/>
                </a:solidFill>
              </a:rPr>
              <a:t>(ezer nőre)</a:t>
            </a: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00948162"/>
              </p:ext>
            </p:extLst>
          </p:nvPr>
        </p:nvGraphicFramePr>
        <p:xfrm>
          <a:off x="589547" y="324854"/>
          <a:ext cx="10948737" cy="55030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10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6708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A nők átlagos életkora születési sorrend szerint 1990-2013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981576887"/>
              </p:ext>
            </p:extLst>
          </p:nvPr>
        </p:nvGraphicFramePr>
        <p:xfrm>
          <a:off x="499282" y="348916"/>
          <a:ext cx="11195413" cy="54578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65494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312821" y="5720624"/>
            <a:ext cx="116465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A termékenység tényleges* és egyszerű reprodukciós szintje </a:t>
            </a:r>
            <a:r>
              <a:rPr lang="hu-HU" sz="2400" dirty="0">
                <a:solidFill>
                  <a:schemeClr val="bg1"/>
                </a:solidFill>
              </a:rPr>
              <a:t>(egy nőre)</a:t>
            </a:r>
          </a:p>
          <a:p>
            <a:pPr algn="ctr"/>
            <a:r>
              <a:rPr lang="hu-HU" sz="2400" dirty="0">
                <a:solidFill>
                  <a:schemeClr val="bg1"/>
                </a:solidFill>
              </a:rPr>
              <a:t>*TTA=teljes termékenységi arányszám</a:t>
            </a:r>
          </a:p>
        </p:txBody>
      </p:sp>
      <p:graphicFrame>
        <p:nvGraphicFramePr>
          <p:cNvPr id="5" name="Diagram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15017359"/>
              </p:ext>
            </p:extLst>
          </p:nvPr>
        </p:nvGraphicFramePr>
        <p:xfrm>
          <a:off x="565484" y="288758"/>
          <a:ext cx="10967035" cy="53356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899025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zövegdoboz 5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Szülőképes korú házas nők életkor szerint </a:t>
            </a:r>
            <a:endParaRPr lang="hu-HU" dirty="0">
              <a:solidFill>
                <a:schemeClr val="bg1"/>
              </a:solidFill>
            </a:endParaRPr>
          </a:p>
        </p:txBody>
      </p:sp>
      <p:graphicFrame>
        <p:nvGraphicFramePr>
          <p:cNvPr id="15" name="Object 4"/>
          <p:cNvGraphicFramePr>
            <a:graphicFrameLocks noGrp="1" noChangeAspect="1"/>
          </p:cNvGraphicFramePr>
          <p:nvPr>
            <p:ph sz="half" idx="4294967295"/>
            <p:extLst>
              <p:ext uri="{D42A27DB-BD31-4B8C-83A1-F6EECF244321}">
                <p14:modId xmlns:p14="http://schemas.microsoft.com/office/powerpoint/2010/main" val="3031416346"/>
              </p:ext>
            </p:extLst>
          </p:nvPr>
        </p:nvGraphicFramePr>
        <p:xfrm>
          <a:off x="4080627" y="706271"/>
          <a:ext cx="3933825" cy="49720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Line 5"/>
          <p:cNvSpPr>
            <a:spLocks noChangeShapeType="1"/>
          </p:cNvSpPr>
          <p:nvPr/>
        </p:nvSpPr>
        <p:spPr bwMode="auto">
          <a:xfrm flipV="1">
            <a:off x="5917364" y="1519071"/>
            <a:ext cx="0" cy="3673475"/>
          </a:xfrm>
          <a:prstGeom prst="line">
            <a:avLst/>
          </a:prstGeom>
          <a:noFill/>
          <a:ln w="1587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hu-HU"/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5903077" y="3463758"/>
            <a:ext cx="576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000"/>
              <a:t>39%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5903077" y="2311233"/>
            <a:ext cx="576262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000"/>
              <a:t>69%</a:t>
            </a:r>
          </a:p>
        </p:txBody>
      </p:sp>
      <p:sp>
        <p:nvSpPr>
          <p:cNvPr id="11" name="Text Box 8"/>
          <p:cNvSpPr txBox="1">
            <a:spLocks noChangeArrowheads="1"/>
          </p:cNvSpPr>
          <p:nvPr/>
        </p:nvSpPr>
        <p:spPr bwMode="auto">
          <a:xfrm>
            <a:off x="5863389" y="1879433"/>
            <a:ext cx="649288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hu-HU" altLang="hu-HU" sz="1000" dirty="0"/>
              <a:t>80%</a:t>
            </a:r>
          </a:p>
        </p:txBody>
      </p:sp>
      <p:sp>
        <p:nvSpPr>
          <p:cNvPr id="12" name="AutoShape 9"/>
          <p:cNvSpPr>
            <a:spLocks noChangeArrowheads="1"/>
          </p:cNvSpPr>
          <p:nvPr/>
        </p:nvSpPr>
        <p:spPr bwMode="auto">
          <a:xfrm>
            <a:off x="5880852" y="3536783"/>
            <a:ext cx="71437" cy="71438"/>
          </a:xfrm>
          <a:prstGeom prst="flowChartConnector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3" name="AutoShape 10"/>
          <p:cNvSpPr>
            <a:spLocks noChangeArrowheads="1"/>
          </p:cNvSpPr>
          <p:nvPr/>
        </p:nvSpPr>
        <p:spPr bwMode="auto">
          <a:xfrm>
            <a:off x="5880852" y="1844508"/>
            <a:ext cx="71437" cy="71438"/>
          </a:xfrm>
          <a:prstGeom prst="flowChartConnector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14" name="AutoShape 11"/>
          <p:cNvSpPr>
            <a:spLocks noChangeArrowheads="1"/>
          </p:cNvSpPr>
          <p:nvPr/>
        </p:nvSpPr>
        <p:spPr bwMode="auto">
          <a:xfrm>
            <a:off x="5880852" y="2347746"/>
            <a:ext cx="71437" cy="71437"/>
          </a:xfrm>
          <a:prstGeom prst="flowChartConnector">
            <a:avLst/>
          </a:prstGeom>
          <a:solidFill>
            <a:srgbClr val="3333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hu-HU"/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95155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14</a:t>
            </a:fld>
            <a:endParaRPr lang="hu-HU"/>
          </a:p>
        </p:txBody>
      </p:sp>
      <p:sp>
        <p:nvSpPr>
          <p:cNvPr id="6" name="Rectangle 2"/>
          <p:cNvSpPr>
            <a:spLocks noGrp="1" noChangeArrowheads="1"/>
          </p:cNvSpPr>
          <p:nvPr>
            <p:ph idx="1"/>
          </p:nvPr>
        </p:nvSpPr>
        <p:spPr bwMode="auto">
          <a:xfrm>
            <a:off x="754912" y="48296"/>
            <a:ext cx="10598887" cy="609397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indent="44926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ea typeface="Times New Roman" panose="02020603050405020304" pitchFamily="18" charset="0"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Megoldási lehetőségek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1. A házasságkötések anyagi, erkölcsi támogatásának erőteljes fokozása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-házasság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-élettársi kapcsolat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-egyedülállók (látogató partnerkapcsolatok)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A fiatalok konfliktuskezelésének (szakítás) gyökeres átalakítása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2. A foglalkoztatás-biztonság érzékelhető növelése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(a legjobb fogamzásgátló maga a piacgazdaság)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A táppénzes állományba vételtől való félelem oldása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(a meghosszabbított nyugdíjkorhatár miatt a mai nagymamák nagy része még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   dolgozik) 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 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None/>
              <a:tabLst/>
            </a:pPr>
            <a:r>
              <a:rPr lang="hu-HU" altLang="hu-HU" sz="1800" b="1" dirty="0">
                <a:ea typeface="Times New Roman" panose="02020603050405020304" pitchFamily="18" charset="0"/>
              </a:rPr>
              <a:t>       </a:t>
            </a: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3. A szülések 30 éves kor utánra való elhalasztásának visszafordítása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A 20-30 éves korú anyák preferálása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    A testvér nélküli nemzedékek, az egykék visszaszorítása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 	(a gyermek legnagyobb ajándéka a testvér)</a:t>
            </a: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hu-HU" altLang="hu-HU" sz="18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ea typeface="Times New Roman" panose="02020603050405020304" pitchFamily="18" charset="0"/>
              </a:rPr>
              <a:t>	30 éveseknél: 75 %, 35 éveseknél: 66 %, 40 éveseknél: 44% a fogamzóképesség</a:t>
            </a:r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hu-HU" altLang="hu-HU" sz="1200" b="1" dirty="0"/>
          </a:p>
          <a:p>
            <a:pPr marL="0" marR="0" lvl="0" indent="449263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hu-HU" altLang="hu-HU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334793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553674"/>
            <a:ext cx="10515600" cy="5972961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hu-HU" b="1" dirty="0"/>
              <a:t> </a:t>
            </a:r>
            <a:endParaRPr lang="hu-HU" sz="4900" dirty="0"/>
          </a:p>
          <a:p>
            <a:pPr marL="0" indent="0">
              <a:buNone/>
            </a:pPr>
            <a:r>
              <a:rPr lang="hu-HU" sz="4900" b="1" i="1" dirty="0"/>
              <a:t> 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4. A nők gyermektelenségi (akaratlagos és halasztás miatti) trendjének visszafordítása 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	Az 1975-ben született nők 17 %-a, az 1985-beliké 23%-a, az 1995-ösöké 28%-a 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 	 gyermektelen lesz, 60 százalékuk soha nem megy férjhez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5. A fiatalok túlóráztatása elburjánzott és mértéktelenné vált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	(privatizáció, multinacionális cégek, magyar magántulajdonú, vegyes, külföldi és 	állami cégek)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	Részmunkaidő a gyermekes anyáknak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	Napi 1 óra (heti 4 óra) munkaidő-kedvezmény a két 12 éven aluli gyermeket 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   	nevelő anyáknak vagy apáknak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   	Az országos munkaidőalap egy százaléka (a munkavállalók 10 %-át érintené a 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   	munkaidőalap 10 százalékos csökkentése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6.A lakáshiány enyhítése, a jelenlegi lakásépítési ütem négyszeresére emelése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	Minden fiatal házasnak önálló otthont!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	Gyermekintézmények fejlesztése, a gyermekes családok délutáni tevékenységeinek </a:t>
            </a:r>
          </a:p>
          <a:p>
            <a:pPr marL="0" indent="0">
              <a:buNone/>
            </a:pPr>
            <a:r>
              <a:rPr lang="hu-HU" sz="7200" b="1" dirty="0">
                <a:latin typeface="Arial" panose="020B0604020202020204" pitchFamily="34" charset="0"/>
                <a:cs typeface="Arial" panose="020B0604020202020204" pitchFamily="34" charset="0"/>
              </a:rPr>
              <a:t>	intézményes segítése</a:t>
            </a:r>
            <a:endParaRPr lang="hu-HU" sz="7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7200" b="1" dirty="0"/>
              <a:t>  </a:t>
            </a:r>
            <a:endParaRPr lang="hu-HU" sz="7200" dirty="0"/>
          </a:p>
          <a:p>
            <a:pPr marL="0" indent="0">
              <a:buNone/>
            </a:pPr>
            <a:r>
              <a:rPr lang="hu-HU" sz="4900" b="1" dirty="0"/>
              <a:t/>
            </a:r>
            <a:br>
              <a:rPr lang="hu-HU" sz="4900" b="1" dirty="0"/>
            </a:br>
            <a:r>
              <a:rPr lang="hu-HU" sz="4900" b="1" dirty="0"/>
              <a:t> </a:t>
            </a:r>
            <a:endParaRPr lang="hu-HU" sz="4900" dirty="0"/>
          </a:p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90035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artalom helye 5"/>
          <p:cNvSpPr>
            <a:spLocks noGrp="1"/>
          </p:cNvSpPr>
          <p:nvPr>
            <p:ph idx="1"/>
          </p:nvPr>
        </p:nvSpPr>
        <p:spPr>
          <a:xfrm>
            <a:off x="838200" y="612396"/>
            <a:ext cx="10515600" cy="5564567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hu-HU" b="1" dirty="0"/>
              <a:t> 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7.A háztartási munkák terheinek kiegyenlítése a férfiak és nők között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	(kb. napi 45 perc többletszabadidő a férfiaknál, </a:t>
            </a: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	skandináv férfiak--dél-európai nők)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8. Az iskoláztatás hatása a párkapcsolatokra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       (diplomás nő diplomás férjet keres, de ilyet sokan nem találnak, mert nincs)</a:t>
            </a: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        házassági mobilitás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           Epilógus: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Már 2018-ban dönteni kell a nyugdíjkorhatár további (65-ről 67 évre) emeléséről, hogy 2023-tól az életbe léptethető legyen!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Az élettartam 10 évenként 3 évvel meghosszabbodik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hu-HU" sz="2600" b="1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hu-HU" sz="2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16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542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98874907"/>
              </p:ext>
            </p:extLst>
          </p:nvPr>
        </p:nvGraphicFramePr>
        <p:xfrm>
          <a:off x="922638" y="326631"/>
          <a:ext cx="10371438" cy="539866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7" name="Szövegdoboz 6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Magyarország és a Fülöp-szigetek népességének alakulása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59240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00175877"/>
              </p:ext>
            </p:extLst>
          </p:nvPr>
        </p:nvGraphicFramePr>
        <p:xfrm>
          <a:off x="510745" y="230659"/>
          <a:ext cx="11236411" cy="5222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A világ társadalmi-gazdasági fejlettségének alakulása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0037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82905643"/>
              </p:ext>
            </p:extLst>
          </p:nvPr>
        </p:nvGraphicFramePr>
        <p:xfrm>
          <a:off x="622642" y="304799"/>
          <a:ext cx="10893855" cy="5486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Szövegdoboz 4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A demográfiai átmenet szakaszai</a:t>
            </a:r>
          </a:p>
        </p:txBody>
      </p:sp>
      <p:cxnSp>
        <p:nvCxnSpPr>
          <p:cNvPr id="7" name="Egyenes összekötő 6"/>
          <p:cNvCxnSpPr/>
          <p:nvPr/>
        </p:nvCxnSpPr>
        <p:spPr>
          <a:xfrm flipH="1" flipV="1">
            <a:off x="4011827" y="280087"/>
            <a:ext cx="8238" cy="477794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Egyenes összekötő 9"/>
          <p:cNvCxnSpPr/>
          <p:nvPr/>
        </p:nvCxnSpPr>
        <p:spPr>
          <a:xfrm flipV="1">
            <a:off x="6104238" y="280088"/>
            <a:ext cx="0" cy="479442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Egyenes összekötő 10"/>
          <p:cNvCxnSpPr/>
          <p:nvPr/>
        </p:nvCxnSpPr>
        <p:spPr>
          <a:xfrm flipH="1" flipV="1">
            <a:off x="8196648" y="280087"/>
            <a:ext cx="16476" cy="476147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Szövegdoboz 26"/>
          <p:cNvSpPr txBox="1"/>
          <p:nvPr/>
        </p:nvSpPr>
        <p:spPr>
          <a:xfrm>
            <a:off x="1828800" y="864973"/>
            <a:ext cx="1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születések</a:t>
            </a:r>
          </a:p>
        </p:txBody>
      </p:sp>
      <p:sp>
        <p:nvSpPr>
          <p:cNvPr id="28" name="Szövegdoboz 27"/>
          <p:cNvSpPr txBox="1"/>
          <p:nvPr/>
        </p:nvSpPr>
        <p:spPr>
          <a:xfrm>
            <a:off x="1828800" y="1581665"/>
            <a:ext cx="15569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dirty="0"/>
              <a:t>halálozások</a:t>
            </a:r>
          </a:p>
        </p:txBody>
      </p:sp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7190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68442" y="6100985"/>
            <a:ext cx="1188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2800" dirty="0">
                <a:solidFill>
                  <a:schemeClr val="bg1"/>
                </a:solidFill>
              </a:rPr>
              <a:t>A népesség száma nem, életkor és családi állapot szerint, 2014. január 1.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17557" y="123825"/>
            <a:ext cx="7988969" cy="5977160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5730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6" name="Szövegdoboz 655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A 65 éves korban várható élettartam, 2012</a:t>
            </a:r>
          </a:p>
        </p:txBody>
      </p:sp>
      <p:pic>
        <p:nvPicPr>
          <p:cNvPr id="657" name="Kép 65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728" y="276727"/>
            <a:ext cx="10991850" cy="5703943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6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12485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A népesség megoszlása korcsoport szerint</a:t>
            </a:r>
          </a:p>
        </p:txBody>
      </p:sp>
      <p:pic>
        <p:nvPicPr>
          <p:cNvPr id="5" name="Kép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1319" y="261747"/>
            <a:ext cx="11361818" cy="5718923"/>
          </a:xfrm>
          <a:prstGeom prst="rect">
            <a:avLst/>
          </a:prstGeom>
        </p:spPr>
      </p:pic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7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04007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Házasságkötések és válások 1970-2013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95731957"/>
              </p:ext>
            </p:extLst>
          </p:nvPr>
        </p:nvGraphicFramePr>
        <p:xfrm>
          <a:off x="806115" y="324854"/>
          <a:ext cx="10772274" cy="55387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8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00064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zövegdoboz 3"/>
          <p:cNvSpPr txBox="1"/>
          <p:nvPr/>
        </p:nvSpPr>
        <p:spPr>
          <a:xfrm>
            <a:off x="1013254" y="5980670"/>
            <a:ext cx="1034672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3200" dirty="0">
                <a:solidFill>
                  <a:schemeClr val="bg1"/>
                </a:solidFill>
              </a:rPr>
              <a:t>Születések és halálozások 1970-2013</a:t>
            </a:r>
          </a:p>
        </p:txBody>
      </p:sp>
      <p:graphicFrame>
        <p:nvGraphicFramePr>
          <p:cNvPr id="6" name="Diagram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88817363"/>
              </p:ext>
            </p:extLst>
          </p:nvPr>
        </p:nvGraphicFramePr>
        <p:xfrm>
          <a:off x="673768" y="204537"/>
          <a:ext cx="10948738" cy="55585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Dia számának hely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C16C-FAFC-4E28-8D58-E30E2E87F6FE}" type="slidenum">
              <a:rPr lang="hu-HU" smtClean="0"/>
              <a:t>9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93496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127</TotalTime>
  <Words>160</Words>
  <Application>Microsoft Office PowerPoint</Application>
  <PresentationFormat>Szélesvásznú</PresentationFormat>
  <Paragraphs>101</Paragraphs>
  <Slides>16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4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16</vt:i4>
      </vt:variant>
    </vt:vector>
  </HeadingPairs>
  <TitlesOfParts>
    <vt:vector size="21" baseType="lpstr">
      <vt:lpstr>Arial</vt:lpstr>
      <vt:lpstr>Calibri</vt:lpstr>
      <vt:lpstr>Calibri Light</vt:lpstr>
      <vt:lpstr>Times New Roman</vt:lpstr>
      <vt:lpstr>Office-téma</vt:lpstr>
      <vt:lpstr>Demográfiai problémáink megoldási lehetőségei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  <vt:lpstr>PowerPoint bemutató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bemutató</dc:title>
  <dc:creator>Veress Tibor vt</dc:creator>
  <cp:lastModifiedBy>Szabó Lívia</cp:lastModifiedBy>
  <cp:revision>23</cp:revision>
  <dcterms:created xsi:type="dcterms:W3CDTF">2014-11-17T05:37:41Z</dcterms:created>
  <dcterms:modified xsi:type="dcterms:W3CDTF">2017-05-12T09:34:45Z</dcterms:modified>
</cp:coreProperties>
</file>